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7" r:id="rId1"/>
    <p:sldMasterId id="2147483739" r:id="rId2"/>
    <p:sldMasterId id="2147483751" r:id="rId3"/>
    <p:sldMasterId id="2147483764" r:id="rId4"/>
    <p:sldMasterId id="2147483774" r:id="rId5"/>
  </p:sldMasterIdLst>
  <p:notesMasterIdLst>
    <p:notesMasterId r:id="rId57"/>
  </p:notesMasterIdLst>
  <p:sldIdLst>
    <p:sldId id="3785" r:id="rId6"/>
    <p:sldId id="2145706985" r:id="rId7"/>
    <p:sldId id="256" r:id="rId8"/>
    <p:sldId id="3775" r:id="rId9"/>
    <p:sldId id="3784" r:id="rId10"/>
    <p:sldId id="3781" r:id="rId11"/>
    <p:sldId id="3772" r:id="rId12"/>
    <p:sldId id="3774" r:id="rId13"/>
    <p:sldId id="3764" r:id="rId14"/>
    <p:sldId id="3773" r:id="rId15"/>
    <p:sldId id="3786" r:id="rId16"/>
    <p:sldId id="3770" r:id="rId17"/>
    <p:sldId id="2145706986" r:id="rId18"/>
    <p:sldId id="310" r:id="rId19"/>
    <p:sldId id="676" r:id="rId20"/>
    <p:sldId id="732" r:id="rId21"/>
    <p:sldId id="1480" r:id="rId22"/>
    <p:sldId id="663" r:id="rId23"/>
    <p:sldId id="1489" r:id="rId24"/>
    <p:sldId id="357" r:id="rId25"/>
    <p:sldId id="1495" r:id="rId26"/>
    <p:sldId id="2145706987" r:id="rId27"/>
    <p:sldId id="3802" r:id="rId28"/>
    <p:sldId id="257" r:id="rId29"/>
    <p:sldId id="260" r:id="rId30"/>
    <p:sldId id="265" r:id="rId31"/>
    <p:sldId id="266" r:id="rId32"/>
    <p:sldId id="2145706988" r:id="rId33"/>
    <p:sldId id="1117" r:id="rId34"/>
    <p:sldId id="1119" r:id="rId35"/>
    <p:sldId id="1116" r:id="rId36"/>
    <p:sldId id="1043" r:id="rId37"/>
    <p:sldId id="1110" r:id="rId38"/>
    <p:sldId id="1112" r:id="rId39"/>
    <p:sldId id="1118" r:id="rId40"/>
    <p:sldId id="1120" r:id="rId41"/>
    <p:sldId id="3793" r:id="rId42"/>
    <p:sldId id="3800" r:id="rId43"/>
    <p:sldId id="2145706989" r:id="rId44"/>
    <p:sldId id="1107" r:id="rId45"/>
    <p:sldId id="3795" r:id="rId46"/>
    <p:sldId id="2145706990" r:id="rId47"/>
    <p:sldId id="324" r:id="rId48"/>
    <p:sldId id="2145706991" r:id="rId49"/>
    <p:sldId id="2145706983" r:id="rId50"/>
    <p:sldId id="2145706984" r:id="rId51"/>
    <p:sldId id="2145706992" r:id="rId52"/>
    <p:sldId id="2145706981" r:id="rId53"/>
    <p:sldId id="2145706982" r:id="rId54"/>
    <p:sldId id="3799" r:id="rId55"/>
    <p:sldId id="3787"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1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ntiago Enriquez" initials="S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FF9933"/>
    <a:srgbClr val="2F5597"/>
    <a:srgbClr val="CFD5EA"/>
    <a:srgbClr val="4472C4"/>
    <a:srgbClr val="AEAF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3" autoAdjust="0"/>
    <p:restoredTop sz="87816" autoAdjust="0"/>
  </p:normalViewPr>
  <p:slideViewPr>
    <p:cSldViewPr>
      <p:cViewPr varScale="1">
        <p:scale>
          <a:sx n="114" d="100"/>
          <a:sy n="114" d="100"/>
        </p:scale>
        <p:origin x="1024" y="176"/>
      </p:cViewPr>
      <p:guideLst>
        <p:guide orient="horz" pos="2160"/>
        <p:guide pos="3840"/>
        <p:guide pos="710"/>
      </p:guideLst>
    </p:cSldViewPr>
  </p:slideViewPr>
  <p:outlineViewPr>
    <p:cViewPr>
      <p:scale>
        <a:sx n="33" d="100"/>
        <a:sy n="33" d="100"/>
      </p:scale>
      <p:origin x="0" y="-4224"/>
    </p:cViewPr>
  </p:outlineViewPr>
  <p:notesTextViewPr>
    <p:cViewPr>
      <p:scale>
        <a:sx n="3" d="2"/>
        <a:sy n="3" d="2"/>
      </p:scale>
      <p:origin x="0" y="0"/>
    </p:cViewPr>
  </p:notesTextViewPr>
  <p:sorterViewPr>
    <p:cViewPr>
      <p:scale>
        <a:sx n="140" d="100"/>
        <a:sy n="140" d="100"/>
      </p:scale>
      <p:origin x="0" y="-108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Macintosh%20HD:Users:basse002:Desktop:today's%20work:tact:2013%20ACC%20Slides:TACT_km_primary_all4_ka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39072615923"/>
          <c:y val="2.0827253680090502E-2"/>
          <c:w val="0.86104461942257304"/>
          <c:h val="0.81271175767427395"/>
        </c:manualLayout>
      </c:layout>
      <c:scatterChart>
        <c:scatterStyle val="lineMarker"/>
        <c:varyColors val="0"/>
        <c:ser>
          <c:idx val="3"/>
          <c:order val="0"/>
          <c:tx>
            <c:v>Placebo Infusions/Placebo Vitamins</c:v>
          </c:tx>
          <c:spPr>
            <a:ln w="25400" cap="flat" cmpd="sng" algn="ctr">
              <a:noFill/>
              <a:prstDash val="sysDot"/>
              <a:round/>
            </a:ln>
            <a:effectLst/>
          </c:spPr>
          <c:marker>
            <c:symbol val="none"/>
          </c:marker>
          <c:xVal>
            <c:numRef>
              <c:f>forgraphics!$B$1533:$B$2119</c:f>
              <c:numCache>
                <c:formatCode>General</c:formatCode>
                <c:ptCount val="587"/>
                <c:pt idx="0">
                  <c:v>0</c:v>
                </c:pt>
                <c:pt idx="1">
                  <c:v>0</c:v>
                </c:pt>
                <c:pt idx="2">
                  <c:v>3.2854209400000001E-2</c:v>
                </c:pt>
                <c:pt idx="3">
                  <c:v>3.2854209400000001E-2</c:v>
                </c:pt>
                <c:pt idx="4">
                  <c:v>0.49281314170000001</c:v>
                </c:pt>
                <c:pt idx="5">
                  <c:v>0.49281314170000001</c:v>
                </c:pt>
                <c:pt idx="6">
                  <c:v>0.62422997950000103</c:v>
                </c:pt>
                <c:pt idx="7">
                  <c:v>0.62422997950000103</c:v>
                </c:pt>
                <c:pt idx="8">
                  <c:v>0.65708418889999998</c:v>
                </c:pt>
                <c:pt idx="9">
                  <c:v>0.65708418889999998</c:v>
                </c:pt>
                <c:pt idx="10">
                  <c:v>0.75564681720000104</c:v>
                </c:pt>
                <c:pt idx="11">
                  <c:v>0.75564681720000104</c:v>
                </c:pt>
                <c:pt idx="12">
                  <c:v>0.7885010267</c:v>
                </c:pt>
                <c:pt idx="13">
                  <c:v>0.7885010267</c:v>
                </c:pt>
                <c:pt idx="14">
                  <c:v>0.82135523610000105</c:v>
                </c:pt>
                <c:pt idx="15">
                  <c:v>0.82135523610000105</c:v>
                </c:pt>
                <c:pt idx="16">
                  <c:v>0.91991786450000002</c:v>
                </c:pt>
                <c:pt idx="17">
                  <c:v>0.91991786450000002</c:v>
                </c:pt>
                <c:pt idx="18">
                  <c:v>1.1498973306</c:v>
                </c:pt>
                <c:pt idx="19">
                  <c:v>1.1498973306</c:v>
                </c:pt>
                <c:pt idx="20">
                  <c:v>1.412731006199998</c:v>
                </c:pt>
                <c:pt idx="21">
                  <c:v>1.412731006199998</c:v>
                </c:pt>
                <c:pt idx="22">
                  <c:v>1.609856262799999</c:v>
                </c:pt>
                <c:pt idx="23">
                  <c:v>1.609856262799999</c:v>
                </c:pt>
                <c:pt idx="24">
                  <c:v>1.7412731006</c:v>
                </c:pt>
                <c:pt idx="25">
                  <c:v>1.7412731006</c:v>
                </c:pt>
                <c:pt idx="26">
                  <c:v>1.8069815195000001</c:v>
                </c:pt>
                <c:pt idx="27">
                  <c:v>1.8069815195000001</c:v>
                </c:pt>
                <c:pt idx="28">
                  <c:v>1.839835729</c:v>
                </c:pt>
                <c:pt idx="29">
                  <c:v>1.839835729</c:v>
                </c:pt>
                <c:pt idx="30">
                  <c:v>1.8726899384000011</c:v>
                </c:pt>
                <c:pt idx="31">
                  <c:v>1.8726899384000011</c:v>
                </c:pt>
                <c:pt idx="32">
                  <c:v>1.905544147799999</c:v>
                </c:pt>
                <c:pt idx="33">
                  <c:v>1.905544147799999</c:v>
                </c:pt>
                <c:pt idx="34">
                  <c:v>2.0369609855999982</c:v>
                </c:pt>
                <c:pt idx="35">
                  <c:v>2.0369609855999982</c:v>
                </c:pt>
                <c:pt idx="36">
                  <c:v>2.0698151950999981</c:v>
                </c:pt>
                <c:pt idx="37">
                  <c:v>2.0698151950999981</c:v>
                </c:pt>
                <c:pt idx="38">
                  <c:v>2.1683778234000002</c:v>
                </c:pt>
                <c:pt idx="39">
                  <c:v>2.1683778234000002</c:v>
                </c:pt>
                <c:pt idx="40">
                  <c:v>2.4969199179000001</c:v>
                </c:pt>
                <c:pt idx="41">
                  <c:v>2.4969199179000001</c:v>
                </c:pt>
                <c:pt idx="42">
                  <c:v>2.5297741273000001</c:v>
                </c:pt>
                <c:pt idx="43">
                  <c:v>2.5297741273000001</c:v>
                </c:pt>
                <c:pt idx="44">
                  <c:v>2.5626283367999991</c:v>
                </c:pt>
                <c:pt idx="45">
                  <c:v>2.5626283367999991</c:v>
                </c:pt>
                <c:pt idx="46">
                  <c:v>2.5954825462</c:v>
                </c:pt>
                <c:pt idx="47">
                  <c:v>2.5954825462</c:v>
                </c:pt>
                <c:pt idx="48">
                  <c:v>2.7597535934000001</c:v>
                </c:pt>
                <c:pt idx="49">
                  <c:v>2.7597535934000001</c:v>
                </c:pt>
                <c:pt idx="50">
                  <c:v>2.7926078029000001</c:v>
                </c:pt>
                <c:pt idx="51">
                  <c:v>2.7926078029000001</c:v>
                </c:pt>
                <c:pt idx="52">
                  <c:v>3.0554414784000001</c:v>
                </c:pt>
                <c:pt idx="53">
                  <c:v>3.0554414784000001</c:v>
                </c:pt>
                <c:pt idx="54">
                  <c:v>3.1868583161999982</c:v>
                </c:pt>
                <c:pt idx="55">
                  <c:v>3.1868583161999982</c:v>
                </c:pt>
                <c:pt idx="56">
                  <c:v>3.4168377823</c:v>
                </c:pt>
                <c:pt idx="57">
                  <c:v>3.4168377823</c:v>
                </c:pt>
                <c:pt idx="58">
                  <c:v>3.4496919918</c:v>
                </c:pt>
                <c:pt idx="59">
                  <c:v>3.4496919918</c:v>
                </c:pt>
                <c:pt idx="60">
                  <c:v>4.1396303900999998</c:v>
                </c:pt>
                <c:pt idx="61">
                  <c:v>4.1396303900999998</c:v>
                </c:pt>
                <c:pt idx="62">
                  <c:v>4.2053388089999846</c:v>
                </c:pt>
                <c:pt idx="63">
                  <c:v>4.2053388089999846</c:v>
                </c:pt>
                <c:pt idx="64">
                  <c:v>4.5667351129</c:v>
                </c:pt>
                <c:pt idx="65">
                  <c:v>4.5667351129</c:v>
                </c:pt>
                <c:pt idx="66">
                  <c:v>4.5995893224</c:v>
                </c:pt>
                <c:pt idx="67">
                  <c:v>4.5995893224</c:v>
                </c:pt>
                <c:pt idx="68">
                  <c:v>4.6324435317999857</c:v>
                </c:pt>
                <c:pt idx="69">
                  <c:v>4.6324435317999857</c:v>
                </c:pt>
                <c:pt idx="70">
                  <c:v>4.8295687884999996</c:v>
                </c:pt>
                <c:pt idx="71">
                  <c:v>4.8295687884999996</c:v>
                </c:pt>
                <c:pt idx="72">
                  <c:v>4.8624229978999756</c:v>
                </c:pt>
                <c:pt idx="73">
                  <c:v>4.8624229978999756</c:v>
                </c:pt>
                <c:pt idx="74">
                  <c:v>5.1252566734999254</c:v>
                </c:pt>
                <c:pt idx="75">
                  <c:v>5.1252566734999254</c:v>
                </c:pt>
                <c:pt idx="76">
                  <c:v>5.2895277206999998</c:v>
                </c:pt>
                <c:pt idx="77">
                  <c:v>5.2895277206999998</c:v>
                </c:pt>
                <c:pt idx="78">
                  <c:v>5.7166324435000071</c:v>
                </c:pt>
                <c:pt idx="79">
                  <c:v>5.7166324435000071</c:v>
                </c:pt>
                <c:pt idx="80">
                  <c:v>5.9466119096999996</c:v>
                </c:pt>
                <c:pt idx="81">
                  <c:v>5.9466119096999996</c:v>
                </c:pt>
                <c:pt idx="82">
                  <c:v>6.0451745379998636</c:v>
                </c:pt>
                <c:pt idx="83">
                  <c:v>6.0451745379998636</c:v>
                </c:pt>
                <c:pt idx="84">
                  <c:v>6.2094455852000081</c:v>
                </c:pt>
                <c:pt idx="85">
                  <c:v>6.2094455852000081</c:v>
                </c:pt>
                <c:pt idx="86">
                  <c:v>6.2751540041</c:v>
                </c:pt>
                <c:pt idx="87">
                  <c:v>6.2751540041</c:v>
                </c:pt>
                <c:pt idx="88">
                  <c:v>6.5708418891000004</c:v>
                </c:pt>
                <c:pt idx="89">
                  <c:v>6.5708418891000004</c:v>
                </c:pt>
                <c:pt idx="90">
                  <c:v>6.8008213552000001</c:v>
                </c:pt>
                <c:pt idx="91">
                  <c:v>6.8008213552000001</c:v>
                </c:pt>
                <c:pt idx="92">
                  <c:v>7.0965092401999774</c:v>
                </c:pt>
                <c:pt idx="93">
                  <c:v>7.0965092401999774</c:v>
                </c:pt>
                <c:pt idx="94">
                  <c:v>7.3264887063999646</c:v>
                </c:pt>
                <c:pt idx="95">
                  <c:v>7.3264887063999646</c:v>
                </c:pt>
                <c:pt idx="96">
                  <c:v>7.4250513347</c:v>
                </c:pt>
                <c:pt idx="97">
                  <c:v>7.4250513347</c:v>
                </c:pt>
                <c:pt idx="98">
                  <c:v>7.6550308007998646</c:v>
                </c:pt>
                <c:pt idx="99">
                  <c:v>7.6550308007998646</c:v>
                </c:pt>
                <c:pt idx="100">
                  <c:v>7.7207392196999747</c:v>
                </c:pt>
                <c:pt idx="101">
                  <c:v>7.7207392196999747</c:v>
                </c:pt>
                <c:pt idx="102">
                  <c:v>8.2792607802999481</c:v>
                </c:pt>
                <c:pt idx="103">
                  <c:v>8.2792607802999481</c:v>
                </c:pt>
                <c:pt idx="104">
                  <c:v>8.3121149897000048</c:v>
                </c:pt>
                <c:pt idx="105">
                  <c:v>8.3121149897000048</c:v>
                </c:pt>
                <c:pt idx="106">
                  <c:v>8.4106776181000047</c:v>
                </c:pt>
                <c:pt idx="107">
                  <c:v>8.4106776181000047</c:v>
                </c:pt>
                <c:pt idx="108">
                  <c:v>8.5092402464000028</c:v>
                </c:pt>
                <c:pt idx="109">
                  <c:v>8.5092402464000028</c:v>
                </c:pt>
                <c:pt idx="110">
                  <c:v>8.8049281313999987</c:v>
                </c:pt>
                <c:pt idx="111">
                  <c:v>8.8049281313999987</c:v>
                </c:pt>
                <c:pt idx="112">
                  <c:v>9.1991786447999981</c:v>
                </c:pt>
                <c:pt idx="113">
                  <c:v>9.1991786447999981</c:v>
                </c:pt>
                <c:pt idx="114">
                  <c:v>9.2648870636999998</c:v>
                </c:pt>
                <c:pt idx="115">
                  <c:v>9.2648870636999998</c:v>
                </c:pt>
                <c:pt idx="116">
                  <c:v>9.4948665298000048</c:v>
                </c:pt>
                <c:pt idx="117">
                  <c:v>9.4948665298000048</c:v>
                </c:pt>
                <c:pt idx="118">
                  <c:v>9.5605749487000047</c:v>
                </c:pt>
                <c:pt idx="119">
                  <c:v>9.5605749487000047</c:v>
                </c:pt>
                <c:pt idx="120">
                  <c:v>9.6591375770000099</c:v>
                </c:pt>
                <c:pt idx="121">
                  <c:v>9.6591375770000099</c:v>
                </c:pt>
                <c:pt idx="122">
                  <c:v>10.020533881</c:v>
                </c:pt>
                <c:pt idx="123">
                  <c:v>10.020533881</c:v>
                </c:pt>
                <c:pt idx="124">
                  <c:v>10.05338809</c:v>
                </c:pt>
                <c:pt idx="125">
                  <c:v>10.05338809</c:v>
                </c:pt>
                <c:pt idx="126">
                  <c:v>10.151950719</c:v>
                </c:pt>
                <c:pt idx="127">
                  <c:v>10.151950719</c:v>
                </c:pt>
                <c:pt idx="128">
                  <c:v>10.184804928</c:v>
                </c:pt>
                <c:pt idx="129">
                  <c:v>10.184804928</c:v>
                </c:pt>
                <c:pt idx="130">
                  <c:v>10.316221766</c:v>
                </c:pt>
                <c:pt idx="131">
                  <c:v>10.316221766</c:v>
                </c:pt>
                <c:pt idx="132">
                  <c:v>10.349075975</c:v>
                </c:pt>
                <c:pt idx="133">
                  <c:v>10.349075975</c:v>
                </c:pt>
                <c:pt idx="134">
                  <c:v>10.41478439400001</c:v>
                </c:pt>
                <c:pt idx="135">
                  <c:v>10.41478439400001</c:v>
                </c:pt>
                <c:pt idx="136">
                  <c:v>10.480492813000019</c:v>
                </c:pt>
                <c:pt idx="137">
                  <c:v>10.480492813000019</c:v>
                </c:pt>
                <c:pt idx="138">
                  <c:v>10.874743326000001</c:v>
                </c:pt>
                <c:pt idx="139">
                  <c:v>10.874743326000001</c:v>
                </c:pt>
                <c:pt idx="140">
                  <c:v>11.104722793000001</c:v>
                </c:pt>
                <c:pt idx="141">
                  <c:v>11.104722793000001</c:v>
                </c:pt>
                <c:pt idx="142">
                  <c:v>11.367556468000011</c:v>
                </c:pt>
                <c:pt idx="143">
                  <c:v>11.367556468000011</c:v>
                </c:pt>
                <c:pt idx="144">
                  <c:v>11.926078028999999</c:v>
                </c:pt>
                <c:pt idx="145">
                  <c:v>11.926078028999999</c:v>
                </c:pt>
                <c:pt idx="146">
                  <c:v>12.18891170399999</c:v>
                </c:pt>
                <c:pt idx="147">
                  <c:v>12.18891170399999</c:v>
                </c:pt>
                <c:pt idx="148">
                  <c:v>12.517453799</c:v>
                </c:pt>
                <c:pt idx="149">
                  <c:v>12.517453799</c:v>
                </c:pt>
                <c:pt idx="150">
                  <c:v>12.583162218000011</c:v>
                </c:pt>
                <c:pt idx="151">
                  <c:v>12.583162218000011</c:v>
                </c:pt>
                <c:pt idx="152">
                  <c:v>12.944558521999999</c:v>
                </c:pt>
                <c:pt idx="153">
                  <c:v>12.944558521999999</c:v>
                </c:pt>
                <c:pt idx="154">
                  <c:v>13.60164271</c:v>
                </c:pt>
                <c:pt idx="155">
                  <c:v>13.60164271</c:v>
                </c:pt>
                <c:pt idx="156">
                  <c:v>13.765913758</c:v>
                </c:pt>
                <c:pt idx="157">
                  <c:v>13.765913758</c:v>
                </c:pt>
                <c:pt idx="158">
                  <c:v>14.028747432999999</c:v>
                </c:pt>
                <c:pt idx="159">
                  <c:v>14.028747432999999</c:v>
                </c:pt>
                <c:pt idx="160">
                  <c:v>14.09445585200001</c:v>
                </c:pt>
                <c:pt idx="161">
                  <c:v>14.09445585200001</c:v>
                </c:pt>
                <c:pt idx="162">
                  <c:v>14.16016427100001</c:v>
                </c:pt>
                <c:pt idx="163">
                  <c:v>14.16016427100001</c:v>
                </c:pt>
                <c:pt idx="164">
                  <c:v>14.258726898999999</c:v>
                </c:pt>
                <c:pt idx="165">
                  <c:v>14.258726898999999</c:v>
                </c:pt>
                <c:pt idx="166">
                  <c:v>14.45585215600001</c:v>
                </c:pt>
                <c:pt idx="167">
                  <c:v>14.45585215600001</c:v>
                </c:pt>
                <c:pt idx="168">
                  <c:v>14.784394251</c:v>
                </c:pt>
                <c:pt idx="169">
                  <c:v>14.784394251</c:v>
                </c:pt>
                <c:pt idx="170">
                  <c:v>14.88295687900002</c:v>
                </c:pt>
                <c:pt idx="171">
                  <c:v>14.88295687900002</c:v>
                </c:pt>
                <c:pt idx="172">
                  <c:v>14.948665298</c:v>
                </c:pt>
                <c:pt idx="173">
                  <c:v>14.948665298</c:v>
                </c:pt>
                <c:pt idx="174">
                  <c:v>15.047227926</c:v>
                </c:pt>
                <c:pt idx="175">
                  <c:v>15.047227926</c:v>
                </c:pt>
                <c:pt idx="176">
                  <c:v>15.211498972999999</c:v>
                </c:pt>
                <c:pt idx="177">
                  <c:v>15.211498972999999</c:v>
                </c:pt>
                <c:pt idx="178">
                  <c:v>15.441478439000001</c:v>
                </c:pt>
                <c:pt idx="179">
                  <c:v>15.441478439000001</c:v>
                </c:pt>
                <c:pt idx="180">
                  <c:v>15.57289527700001</c:v>
                </c:pt>
                <c:pt idx="181">
                  <c:v>15.57289527700001</c:v>
                </c:pt>
                <c:pt idx="182">
                  <c:v>15.901437372000011</c:v>
                </c:pt>
                <c:pt idx="183">
                  <c:v>15.901437372000011</c:v>
                </c:pt>
                <c:pt idx="184">
                  <c:v>16.328542093999879</c:v>
                </c:pt>
                <c:pt idx="185">
                  <c:v>16.328542093999879</c:v>
                </c:pt>
                <c:pt idx="186">
                  <c:v>16.427104722999999</c:v>
                </c:pt>
                <c:pt idx="187">
                  <c:v>16.427104722999999</c:v>
                </c:pt>
                <c:pt idx="188">
                  <c:v>16.854209445999999</c:v>
                </c:pt>
                <c:pt idx="189">
                  <c:v>16.854209445999999</c:v>
                </c:pt>
                <c:pt idx="190">
                  <c:v>16.952772073999679</c:v>
                </c:pt>
                <c:pt idx="191">
                  <c:v>16.952772073999679</c:v>
                </c:pt>
                <c:pt idx="192">
                  <c:v>17.018480492999991</c:v>
                </c:pt>
                <c:pt idx="193">
                  <c:v>17.018480492999991</c:v>
                </c:pt>
                <c:pt idx="194">
                  <c:v>17.117043120999998</c:v>
                </c:pt>
                <c:pt idx="195">
                  <c:v>17.117043120999998</c:v>
                </c:pt>
                <c:pt idx="196">
                  <c:v>17.248459959000002</c:v>
                </c:pt>
                <c:pt idx="197">
                  <c:v>17.248459959000002</c:v>
                </c:pt>
                <c:pt idx="198">
                  <c:v>17.31416837800003</c:v>
                </c:pt>
                <c:pt idx="199">
                  <c:v>17.31416837800003</c:v>
                </c:pt>
                <c:pt idx="200">
                  <c:v>17.675564682000001</c:v>
                </c:pt>
                <c:pt idx="201">
                  <c:v>17.675564682000001</c:v>
                </c:pt>
                <c:pt idx="202">
                  <c:v>17.806981520000019</c:v>
                </c:pt>
                <c:pt idx="203">
                  <c:v>17.806981520000019</c:v>
                </c:pt>
                <c:pt idx="204">
                  <c:v>17.872689937999979</c:v>
                </c:pt>
                <c:pt idx="205">
                  <c:v>17.872689937999979</c:v>
                </c:pt>
                <c:pt idx="206">
                  <c:v>18.004106776</c:v>
                </c:pt>
                <c:pt idx="207">
                  <c:v>18.004106776</c:v>
                </c:pt>
                <c:pt idx="208">
                  <c:v>18.332648870999979</c:v>
                </c:pt>
                <c:pt idx="209">
                  <c:v>18.332648870999979</c:v>
                </c:pt>
                <c:pt idx="210">
                  <c:v>18.431211499000021</c:v>
                </c:pt>
                <c:pt idx="211">
                  <c:v>18.431211499000021</c:v>
                </c:pt>
                <c:pt idx="212">
                  <c:v>18.562628336999879</c:v>
                </c:pt>
                <c:pt idx="213">
                  <c:v>18.562628336999879</c:v>
                </c:pt>
                <c:pt idx="214">
                  <c:v>18.595482545999879</c:v>
                </c:pt>
                <c:pt idx="215">
                  <c:v>18.595482545999879</c:v>
                </c:pt>
                <c:pt idx="216">
                  <c:v>18.858316221999981</c:v>
                </c:pt>
                <c:pt idx="217">
                  <c:v>18.858316221999981</c:v>
                </c:pt>
                <c:pt idx="218">
                  <c:v>18.956878849999999</c:v>
                </c:pt>
                <c:pt idx="219">
                  <c:v>18.956878849999999</c:v>
                </c:pt>
                <c:pt idx="220">
                  <c:v>19.351129362999991</c:v>
                </c:pt>
                <c:pt idx="221">
                  <c:v>19.351129362999991</c:v>
                </c:pt>
                <c:pt idx="222">
                  <c:v>19.38398357299997</c:v>
                </c:pt>
                <c:pt idx="223">
                  <c:v>19.38398357299997</c:v>
                </c:pt>
                <c:pt idx="224">
                  <c:v>19.581108830000002</c:v>
                </c:pt>
                <c:pt idx="225">
                  <c:v>19.581108830000002</c:v>
                </c:pt>
                <c:pt idx="226">
                  <c:v>19.909650924000001</c:v>
                </c:pt>
                <c:pt idx="227">
                  <c:v>19.909650924000001</c:v>
                </c:pt>
                <c:pt idx="228">
                  <c:v>19.94250513299998</c:v>
                </c:pt>
                <c:pt idx="229">
                  <c:v>19.94250513299998</c:v>
                </c:pt>
                <c:pt idx="230">
                  <c:v>20.073921971000001</c:v>
                </c:pt>
                <c:pt idx="231">
                  <c:v>20.073921971000001</c:v>
                </c:pt>
                <c:pt idx="232">
                  <c:v>20.106776181000001</c:v>
                </c:pt>
                <c:pt idx="233">
                  <c:v>20.106776181000001</c:v>
                </c:pt>
                <c:pt idx="234">
                  <c:v>20.172484600000001</c:v>
                </c:pt>
                <c:pt idx="235">
                  <c:v>20.172484600000001</c:v>
                </c:pt>
                <c:pt idx="236">
                  <c:v>20.205338808999979</c:v>
                </c:pt>
                <c:pt idx="237">
                  <c:v>20.205338808999979</c:v>
                </c:pt>
                <c:pt idx="238">
                  <c:v>20.238193018</c:v>
                </c:pt>
                <c:pt idx="239">
                  <c:v>20.238193018</c:v>
                </c:pt>
                <c:pt idx="240">
                  <c:v>20.435318274999979</c:v>
                </c:pt>
                <c:pt idx="241">
                  <c:v>20.435318274999979</c:v>
                </c:pt>
                <c:pt idx="242">
                  <c:v>20.533880903000021</c:v>
                </c:pt>
                <c:pt idx="243">
                  <c:v>20.533880903000021</c:v>
                </c:pt>
                <c:pt idx="244">
                  <c:v>20.566735113</c:v>
                </c:pt>
                <c:pt idx="245">
                  <c:v>20.566735113</c:v>
                </c:pt>
                <c:pt idx="246">
                  <c:v>20.599589322</c:v>
                </c:pt>
                <c:pt idx="247">
                  <c:v>20.599589322</c:v>
                </c:pt>
                <c:pt idx="248">
                  <c:v>20.928131416999989</c:v>
                </c:pt>
                <c:pt idx="249">
                  <c:v>20.928131416999989</c:v>
                </c:pt>
                <c:pt idx="250">
                  <c:v>21.026694044999989</c:v>
                </c:pt>
                <c:pt idx="251">
                  <c:v>21.026694044999989</c:v>
                </c:pt>
                <c:pt idx="252">
                  <c:v>21.190965092000031</c:v>
                </c:pt>
                <c:pt idx="253">
                  <c:v>21.190965092000031</c:v>
                </c:pt>
                <c:pt idx="254">
                  <c:v>21.486652976999679</c:v>
                </c:pt>
                <c:pt idx="255">
                  <c:v>21.486652976999679</c:v>
                </c:pt>
                <c:pt idx="256">
                  <c:v>21.552361395999991</c:v>
                </c:pt>
                <c:pt idx="257">
                  <c:v>21.552361395999991</c:v>
                </c:pt>
                <c:pt idx="258">
                  <c:v>21.650924024999998</c:v>
                </c:pt>
                <c:pt idx="259">
                  <c:v>21.650924024999998</c:v>
                </c:pt>
                <c:pt idx="260">
                  <c:v>21.749486653000002</c:v>
                </c:pt>
                <c:pt idx="261">
                  <c:v>21.749486653000002</c:v>
                </c:pt>
                <c:pt idx="262">
                  <c:v>22.636550308000039</c:v>
                </c:pt>
                <c:pt idx="263">
                  <c:v>22.636550308000039</c:v>
                </c:pt>
                <c:pt idx="264">
                  <c:v>22.702258727000039</c:v>
                </c:pt>
                <c:pt idx="265">
                  <c:v>22.702258727000039</c:v>
                </c:pt>
                <c:pt idx="266">
                  <c:v>23.030800821000021</c:v>
                </c:pt>
                <c:pt idx="267">
                  <c:v>23.030800821000021</c:v>
                </c:pt>
                <c:pt idx="268">
                  <c:v>23.720739219999679</c:v>
                </c:pt>
                <c:pt idx="269">
                  <c:v>23.720739219999679</c:v>
                </c:pt>
                <c:pt idx="270">
                  <c:v>23.753593428999999</c:v>
                </c:pt>
                <c:pt idx="271">
                  <c:v>23.753593428999999</c:v>
                </c:pt>
                <c:pt idx="272">
                  <c:v>23.88501026699997</c:v>
                </c:pt>
                <c:pt idx="273">
                  <c:v>23.88501026699997</c:v>
                </c:pt>
                <c:pt idx="274">
                  <c:v>23.95071868599997</c:v>
                </c:pt>
                <c:pt idx="275">
                  <c:v>23.95071868599997</c:v>
                </c:pt>
                <c:pt idx="276">
                  <c:v>23.983572894999579</c:v>
                </c:pt>
                <c:pt idx="277">
                  <c:v>23.983572894999579</c:v>
                </c:pt>
                <c:pt idx="278">
                  <c:v>24.246406570999579</c:v>
                </c:pt>
                <c:pt idx="279">
                  <c:v>24.246406570999579</c:v>
                </c:pt>
                <c:pt idx="280">
                  <c:v>24.312114990000001</c:v>
                </c:pt>
                <c:pt idx="281">
                  <c:v>24.312114990000001</c:v>
                </c:pt>
                <c:pt idx="282">
                  <c:v>24.410677618000001</c:v>
                </c:pt>
                <c:pt idx="283">
                  <c:v>24.410677618000001</c:v>
                </c:pt>
                <c:pt idx="284">
                  <c:v>24.607802875000001</c:v>
                </c:pt>
                <c:pt idx="285">
                  <c:v>24.607802875000001</c:v>
                </c:pt>
                <c:pt idx="286">
                  <c:v>24.772073922000001</c:v>
                </c:pt>
                <c:pt idx="287">
                  <c:v>24.772073922000001</c:v>
                </c:pt>
                <c:pt idx="288">
                  <c:v>24.870636549999979</c:v>
                </c:pt>
                <c:pt idx="289">
                  <c:v>24.870636549999979</c:v>
                </c:pt>
                <c:pt idx="290">
                  <c:v>24.90349076</c:v>
                </c:pt>
                <c:pt idx="291">
                  <c:v>24.90349076</c:v>
                </c:pt>
                <c:pt idx="292">
                  <c:v>25.133470226000021</c:v>
                </c:pt>
                <c:pt idx="293">
                  <c:v>25.133470226000021</c:v>
                </c:pt>
                <c:pt idx="294">
                  <c:v>25.921971252999999</c:v>
                </c:pt>
                <c:pt idx="295">
                  <c:v>25.921971252999999</c:v>
                </c:pt>
                <c:pt idx="296">
                  <c:v>25.954825462000031</c:v>
                </c:pt>
                <c:pt idx="297">
                  <c:v>25.954825462000031</c:v>
                </c:pt>
                <c:pt idx="298">
                  <c:v>26.25051334699997</c:v>
                </c:pt>
                <c:pt idx="299">
                  <c:v>26.25051334699997</c:v>
                </c:pt>
                <c:pt idx="300">
                  <c:v>26.283367556000002</c:v>
                </c:pt>
                <c:pt idx="301">
                  <c:v>26.283367556000002</c:v>
                </c:pt>
                <c:pt idx="302">
                  <c:v>26.447638604000002</c:v>
                </c:pt>
                <c:pt idx="303">
                  <c:v>26.447638604000002</c:v>
                </c:pt>
                <c:pt idx="304">
                  <c:v>26.513347023000001</c:v>
                </c:pt>
                <c:pt idx="305">
                  <c:v>26.513347023000001</c:v>
                </c:pt>
                <c:pt idx="306">
                  <c:v>27.104722793000001</c:v>
                </c:pt>
                <c:pt idx="307">
                  <c:v>27.104722793000001</c:v>
                </c:pt>
                <c:pt idx="308">
                  <c:v>27.23613962999999</c:v>
                </c:pt>
                <c:pt idx="309">
                  <c:v>27.23613962999999</c:v>
                </c:pt>
                <c:pt idx="310">
                  <c:v>27.728952772</c:v>
                </c:pt>
                <c:pt idx="311">
                  <c:v>27.728952772</c:v>
                </c:pt>
                <c:pt idx="312">
                  <c:v>27.893223818999981</c:v>
                </c:pt>
                <c:pt idx="313">
                  <c:v>27.893223818999981</c:v>
                </c:pt>
                <c:pt idx="314">
                  <c:v>28.353182751999999</c:v>
                </c:pt>
                <c:pt idx="315">
                  <c:v>28.353182751999999</c:v>
                </c:pt>
                <c:pt idx="316">
                  <c:v>28.517453798999998</c:v>
                </c:pt>
                <c:pt idx="317">
                  <c:v>28.517453798999998</c:v>
                </c:pt>
                <c:pt idx="318">
                  <c:v>28.911704312000001</c:v>
                </c:pt>
                <c:pt idx="319">
                  <c:v>28.911704312000001</c:v>
                </c:pt>
                <c:pt idx="320">
                  <c:v>29.174537988000001</c:v>
                </c:pt>
                <c:pt idx="321">
                  <c:v>29.174537988000001</c:v>
                </c:pt>
                <c:pt idx="322">
                  <c:v>29.437371663000039</c:v>
                </c:pt>
                <c:pt idx="323">
                  <c:v>29.437371663000039</c:v>
                </c:pt>
                <c:pt idx="324">
                  <c:v>29.765913758</c:v>
                </c:pt>
                <c:pt idx="325">
                  <c:v>29.765913758</c:v>
                </c:pt>
                <c:pt idx="326">
                  <c:v>29.897330595</c:v>
                </c:pt>
                <c:pt idx="327">
                  <c:v>29.897330595</c:v>
                </c:pt>
                <c:pt idx="328">
                  <c:v>30.094455851999999</c:v>
                </c:pt>
                <c:pt idx="329">
                  <c:v>30.094455851999999</c:v>
                </c:pt>
                <c:pt idx="330">
                  <c:v>30.324435317999999</c:v>
                </c:pt>
                <c:pt idx="331">
                  <c:v>30.324435317999999</c:v>
                </c:pt>
                <c:pt idx="332">
                  <c:v>30.620123202999981</c:v>
                </c:pt>
                <c:pt idx="333">
                  <c:v>30.620123202999981</c:v>
                </c:pt>
                <c:pt idx="334">
                  <c:v>30.652977413000031</c:v>
                </c:pt>
                <c:pt idx="335">
                  <c:v>30.652977413000031</c:v>
                </c:pt>
                <c:pt idx="336">
                  <c:v>31.01437371700003</c:v>
                </c:pt>
                <c:pt idx="337">
                  <c:v>31.01437371700003</c:v>
                </c:pt>
                <c:pt idx="338">
                  <c:v>31.408624229999919</c:v>
                </c:pt>
                <c:pt idx="339">
                  <c:v>31.408624229999919</c:v>
                </c:pt>
                <c:pt idx="340">
                  <c:v>31.737166324000039</c:v>
                </c:pt>
                <c:pt idx="341">
                  <c:v>31.737166324000039</c:v>
                </c:pt>
                <c:pt idx="342">
                  <c:v>31.901437371999979</c:v>
                </c:pt>
                <c:pt idx="343">
                  <c:v>31.901437371999979</c:v>
                </c:pt>
                <c:pt idx="344">
                  <c:v>32.197125257000003</c:v>
                </c:pt>
                <c:pt idx="345">
                  <c:v>32.197125257000003</c:v>
                </c:pt>
                <c:pt idx="346">
                  <c:v>32.558521560999999</c:v>
                </c:pt>
                <c:pt idx="347">
                  <c:v>32.558521560999999</c:v>
                </c:pt>
                <c:pt idx="348">
                  <c:v>32.755646817000013</c:v>
                </c:pt>
                <c:pt idx="349">
                  <c:v>32.755646817000013</c:v>
                </c:pt>
                <c:pt idx="350">
                  <c:v>33.577002053000001</c:v>
                </c:pt>
                <c:pt idx="351">
                  <c:v>33.577002053000001</c:v>
                </c:pt>
                <c:pt idx="352">
                  <c:v>35.186858316000013</c:v>
                </c:pt>
                <c:pt idx="353">
                  <c:v>35.186858316000013</c:v>
                </c:pt>
                <c:pt idx="354">
                  <c:v>35.383983572999902</c:v>
                </c:pt>
                <c:pt idx="355">
                  <c:v>35.383983572999902</c:v>
                </c:pt>
                <c:pt idx="356">
                  <c:v>35.581108830000012</c:v>
                </c:pt>
                <c:pt idx="357">
                  <c:v>35.581108830000012</c:v>
                </c:pt>
                <c:pt idx="358">
                  <c:v>36.172484599999997</c:v>
                </c:pt>
                <c:pt idx="359">
                  <c:v>36.172484599999997</c:v>
                </c:pt>
                <c:pt idx="360">
                  <c:v>36.336755647000011</c:v>
                </c:pt>
                <c:pt idx="361">
                  <c:v>36.336755647000011</c:v>
                </c:pt>
                <c:pt idx="362">
                  <c:v>36.566735113000028</c:v>
                </c:pt>
                <c:pt idx="363">
                  <c:v>36.566735113000028</c:v>
                </c:pt>
                <c:pt idx="364">
                  <c:v>37.650924025000002</c:v>
                </c:pt>
                <c:pt idx="365">
                  <c:v>37.650924025000002</c:v>
                </c:pt>
                <c:pt idx="366">
                  <c:v>37.68377823400003</c:v>
                </c:pt>
                <c:pt idx="367">
                  <c:v>37.68377823400003</c:v>
                </c:pt>
                <c:pt idx="368">
                  <c:v>37.815195072000002</c:v>
                </c:pt>
                <c:pt idx="369">
                  <c:v>37.815195072000002</c:v>
                </c:pt>
                <c:pt idx="370">
                  <c:v>37.880903490999998</c:v>
                </c:pt>
                <c:pt idx="371">
                  <c:v>37.880903490999998</c:v>
                </c:pt>
                <c:pt idx="372">
                  <c:v>37.913757699999998</c:v>
                </c:pt>
                <c:pt idx="373">
                  <c:v>37.913757699999998</c:v>
                </c:pt>
                <c:pt idx="374">
                  <c:v>37.946611910000001</c:v>
                </c:pt>
                <c:pt idx="375">
                  <c:v>37.946611910000001</c:v>
                </c:pt>
                <c:pt idx="376">
                  <c:v>38.045174538000012</c:v>
                </c:pt>
                <c:pt idx="377">
                  <c:v>38.045174538000012</c:v>
                </c:pt>
                <c:pt idx="378">
                  <c:v>38.537987679999922</c:v>
                </c:pt>
                <c:pt idx="379">
                  <c:v>38.537987679999922</c:v>
                </c:pt>
                <c:pt idx="380">
                  <c:v>38.570841889</c:v>
                </c:pt>
                <c:pt idx="381">
                  <c:v>38.570841889</c:v>
                </c:pt>
                <c:pt idx="382">
                  <c:v>38.669404516999997</c:v>
                </c:pt>
                <c:pt idx="383">
                  <c:v>38.669404516999997</c:v>
                </c:pt>
                <c:pt idx="384">
                  <c:v>38.866529774</c:v>
                </c:pt>
                <c:pt idx="385">
                  <c:v>38.866529774</c:v>
                </c:pt>
                <c:pt idx="386">
                  <c:v>39.655030801000002</c:v>
                </c:pt>
                <c:pt idx="387">
                  <c:v>39.655030801000002</c:v>
                </c:pt>
                <c:pt idx="388">
                  <c:v>39.786447639000002</c:v>
                </c:pt>
                <c:pt idx="389">
                  <c:v>39.786447639000002</c:v>
                </c:pt>
                <c:pt idx="390">
                  <c:v>40.673511294000029</c:v>
                </c:pt>
                <c:pt idx="391">
                  <c:v>40.673511294000029</c:v>
                </c:pt>
                <c:pt idx="392">
                  <c:v>40.772073922000061</c:v>
                </c:pt>
                <c:pt idx="393">
                  <c:v>40.772073922000061</c:v>
                </c:pt>
                <c:pt idx="394">
                  <c:v>40.87063655</c:v>
                </c:pt>
                <c:pt idx="395">
                  <c:v>40.87063655</c:v>
                </c:pt>
                <c:pt idx="396">
                  <c:v>41.067761806999997</c:v>
                </c:pt>
                <c:pt idx="397">
                  <c:v>41.067761806999997</c:v>
                </c:pt>
                <c:pt idx="398">
                  <c:v>41.166324435</c:v>
                </c:pt>
                <c:pt idx="399">
                  <c:v>41.166324435</c:v>
                </c:pt>
                <c:pt idx="400">
                  <c:v>41.363449692000003</c:v>
                </c:pt>
                <c:pt idx="401">
                  <c:v>41.363449692000003</c:v>
                </c:pt>
                <c:pt idx="402">
                  <c:v>41.462012320000099</c:v>
                </c:pt>
                <c:pt idx="403">
                  <c:v>41.462012320000099</c:v>
                </c:pt>
                <c:pt idx="404">
                  <c:v>42.25051334700003</c:v>
                </c:pt>
                <c:pt idx="405">
                  <c:v>42.25051334700003</c:v>
                </c:pt>
                <c:pt idx="406">
                  <c:v>42.316221765999742</c:v>
                </c:pt>
                <c:pt idx="407">
                  <c:v>42.316221765999742</c:v>
                </c:pt>
                <c:pt idx="408">
                  <c:v>42.973305955000001</c:v>
                </c:pt>
                <c:pt idx="409">
                  <c:v>42.973305955000001</c:v>
                </c:pt>
                <c:pt idx="410">
                  <c:v>43.039014374000011</c:v>
                </c:pt>
                <c:pt idx="411">
                  <c:v>43.039014374000011</c:v>
                </c:pt>
                <c:pt idx="412">
                  <c:v>43.137577002</c:v>
                </c:pt>
                <c:pt idx="413">
                  <c:v>43.137577002</c:v>
                </c:pt>
                <c:pt idx="414">
                  <c:v>43.433264887</c:v>
                </c:pt>
                <c:pt idx="415">
                  <c:v>43.433264887</c:v>
                </c:pt>
                <c:pt idx="416">
                  <c:v>43.696098563</c:v>
                </c:pt>
                <c:pt idx="417">
                  <c:v>43.696098563</c:v>
                </c:pt>
                <c:pt idx="418">
                  <c:v>43.794661191000003</c:v>
                </c:pt>
                <c:pt idx="419">
                  <c:v>43.794661191000003</c:v>
                </c:pt>
                <c:pt idx="420">
                  <c:v>43.827515400000003</c:v>
                </c:pt>
                <c:pt idx="421">
                  <c:v>43.827515400000003</c:v>
                </c:pt>
                <c:pt idx="422">
                  <c:v>43.893223819000013</c:v>
                </c:pt>
                <c:pt idx="423">
                  <c:v>43.893223819000013</c:v>
                </c:pt>
                <c:pt idx="424">
                  <c:v>44.123203285000002</c:v>
                </c:pt>
                <c:pt idx="425">
                  <c:v>44.123203285000002</c:v>
                </c:pt>
                <c:pt idx="426">
                  <c:v>44.484599588999998</c:v>
                </c:pt>
                <c:pt idx="427">
                  <c:v>44.484599588999998</c:v>
                </c:pt>
                <c:pt idx="428">
                  <c:v>44.517453799000002</c:v>
                </c:pt>
                <c:pt idx="429">
                  <c:v>44.517453799000002</c:v>
                </c:pt>
                <c:pt idx="430">
                  <c:v>44.550308008000002</c:v>
                </c:pt>
                <c:pt idx="431">
                  <c:v>44.550308008000002</c:v>
                </c:pt>
                <c:pt idx="432">
                  <c:v>44.714579055000002</c:v>
                </c:pt>
                <c:pt idx="433">
                  <c:v>44.714579055000002</c:v>
                </c:pt>
                <c:pt idx="434">
                  <c:v>45.667351129000011</c:v>
                </c:pt>
                <c:pt idx="435">
                  <c:v>45.667351129000011</c:v>
                </c:pt>
                <c:pt idx="436">
                  <c:v>45.76591375800006</c:v>
                </c:pt>
                <c:pt idx="437">
                  <c:v>45.76591375800006</c:v>
                </c:pt>
                <c:pt idx="438">
                  <c:v>45.995893224000028</c:v>
                </c:pt>
                <c:pt idx="439">
                  <c:v>45.995893224000028</c:v>
                </c:pt>
                <c:pt idx="440">
                  <c:v>46.061601643000003</c:v>
                </c:pt>
                <c:pt idx="441">
                  <c:v>46.061601643000003</c:v>
                </c:pt>
                <c:pt idx="442">
                  <c:v>46.488706366000002</c:v>
                </c:pt>
                <c:pt idx="443">
                  <c:v>46.488706366000002</c:v>
                </c:pt>
                <c:pt idx="444">
                  <c:v>46.817248459998432</c:v>
                </c:pt>
                <c:pt idx="445">
                  <c:v>46.817248459998432</c:v>
                </c:pt>
                <c:pt idx="446">
                  <c:v>48</c:v>
                </c:pt>
                <c:pt idx="447">
                  <c:v>48</c:v>
                </c:pt>
                <c:pt idx="448">
                  <c:v>48.131416838000028</c:v>
                </c:pt>
                <c:pt idx="449">
                  <c:v>48.131416838000028</c:v>
                </c:pt>
                <c:pt idx="450">
                  <c:v>48.164271047</c:v>
                </c:pt>
                <c:pt idx="451">
                  <c:v>48.164271047</c:v>
                </c:pt>
                <c:pt idx="452">
                  <c:v>48.262833676000028</c:v>
                </c:pt>
                <c:pt idx="453">
                  <c:v>48.262833676000028</c:v>
                </c:pt>
                <c:pt idx="454">
                  <c:v>48.295687885</c:v>
                </c:pt>
                <c:pt idx="455">
                  <c:v>48.295687885</c:v>
                </c:pt>
                <c:pt idx="456">
                  <c:v>48.328542094000028</c:v>
                </c:pt>
                <c:pt idx="457">
                  <c:v>48.328542094000028</c:v>
                </c:pt>
                <c:pt idx="458">
                  <c:v>48.952772074000002</c:v>
                </c:pt>
                <c:pt idx="459">
                  <c:v>48.952772074000002</c:v>
                </c:pt>
                <c:pt idx="460">
                  <c:v>48.985626283000002</c:v>
                </c:pt>
                <c:pt idx="461">
                  <c:v>48.985626283000002</c:v>
                </c:pt>
                <c:pt idx="462">
                  <c:v>49.708418891000029</c:v>
                </c:pt>
                <c:pt idx="463">
                  <c:v>49.708418891000029</c:v>
                </c:pt>
                <c:pt idx="464">
                  <c:v>49.971252567000001</c:v>
                </c:pt>
                <c:pt idx="465">
                  <c:v>49.971252567000001</c:v>
                </c:pt>
                <c:pt idx="466">
                  <c:v>50.069815195000011</c:v>
                </c:pt>
                <c:pt idx="467">
                  <c:v>50.069815195000011</c:v>
                </c:pt>
                <c:pt idx="468">
                  <c:v>50.49691991800006</c:v>
                </c:pt>
                <c:pt idx="469">
                  <c:v>50.49691991800006</c:v>
                </c:pt>
                <c:pt idx="470">
                  <c:v>50.792607803000003</c:v>
                </c:pt>
                <c:pt idx="471">
                  <c:v>50.792607803000003</c:v>
                </c:pt>
                <c:pt idx="472">
                  <c:v>51.055441477999842</c:v>
                </c:pt>
                <c:pt idx="473">
                  <c:v>51.055441477999842</c:v>
                </c:pt>
                <c:pt idx="474">
                  <c:v>51.548254620000002</c:v>
                </c:pt>
                <c:pt idx="475">
                  <c:v>51.548254620000002</c:v>
                </c:pt>
                <c:pt idx="476">
                  <c:v>51.778234086000012</c:v>
                </c:pt>
                <c:pt idx="477">
                  <c:v>51.778234086000012</c:v>
                </c:pt>
                <c:pt idx="478">
                  <c:v>51.811088295999923</c:v>
                </c:pt>
                <c:pt idx="479">
                  <c:v>51.811088295999923</c:v>
                </c:pt>
                <c:pt idx="480">
                  <c:v>52.073921970999997</c:v>
                </c:pt>
                <c:pt idx="481">
                  <c:v>52.073921970999997</c:v>
                </c:pt>
                <c:pt idx="482">
                  <c:v>52.172484599999997</c:v>
                </c:pt>
                <c:pt idx="483">
                  <c:v>52.172484599999997</c:v>
                </c:pt>
                <c:pt idx="484">
                  <c:v>52.238193018000061</c:v>
                </c:pt>
                <c:pt idx="485">
                  <c:v>52.238193018000061</c:v>
                </c:pt>
                <c:pt idx="486">
                  <c:v>52.369609855999997</c:v>
                </c:pt>
                <c:pt idx="487">
                  <c:v>52.369609855999997</c:v>
                </c:pt>
                <c:pt idx="488">
                  <c:v>52.435318275000029</c:v>
                </c:pt>
                <c:pt idx="489">
                  <c:v>52.435318275000029</c:v>
                </c:pt>
                <c:pt idx="490">
                  <c:v>52.533880902999996</c:v>
                </c:pt>
                <c:pt idx="491">
                  <c:v>52.533880902999996</c:v>
                </c:pt>
                <c:pt idx="492">
                  <c:v>52.599589322000028</c:v>
                </c:pt>
                <c:pt idx="493">
                  <c:v>52.599589322000028</c:v>
                </c:pt>
                <c:pt idx="494">
                  <c:v>52.665297741000003</c:v>
                </c:pt>
                <c:pt idx="495">
                  <c:v>52.665297741000003</c:v>
                </c:pt>
                <c:pt idx="496">
                  <c:v>52.796714579000003</c:v>
                </c:pt>
                <c:pt idx="497">
                  <c:v>52.796714579000003</c:v>
                </c:pt>
                <c:pt idx="498">
                  <c:v>52.960985626000003</c:v>
                </c:pt>
                <c:pt idx="499">
                  <c:v>52.960985626000003</c:v>
                </c:pt>
                <c:pt idx="500">
                  <c:v>53.092402464000003</c:v>
                </c:pt>
                <c:pt idx="501">
                  <c:v>53.092402464000003</c:v>
                </c:pt>
                <c:pt idx="502">
                  <c:v>53.355236140000002</c:v>
                </c:pt>
                <c:pt idx="503">
                  <c:v>53.355236140000002</c:v>
                </c:pt>
                <c:pt idx="504">
                  <c:v>53.388090349000002</c:v>
                </c:pt>
                <c:pt idx="505">
                  <c:v>53.388090349000002</c:v>
                </c:pt>
                <c:pt idx="506">
                  <c:v>53.519507187000002</c:v>
                </c:pt>
                <c:pt idx="507">
                  <c:v>53.519507187000002</c:v>
                </c:pt>
                <c:pt idx="508">
                  <c:v>53.650924025000002</c:v>
                </c:pt>
                <c:pt idx="509">
                  <c:v>53.650924025000002</c:v>
                </c:pt>
                <c:pt idx="510">
                  <c:v>54.078028747000012</c:v>
                </c:pt>
                <c:pt idx="511">
                  <c:v>54.078028747000012</c:v>
                </c:pt>
                <c:pt idx="512">
                  <c:v>54.143737166000001</c:v>
                </c:pt>
                <c:pt idx="513">
                  <c:v>54.143737166000001</c:v>
                </c:pt>
                <c:pt idx="514">
                  <c:v>54.373716632000011</c:v>
                </c:pt>
                <c:pt idx="515">
                  <c:v>54.373716632000011</c:v>
                </c:pt>
                <c:pt idx="516">
                  <c:v>54.702258727000029</c:v>
                </c:pt>
                <c:pt idx="517">
                  <c:v>54.702258727000029</c:v>
                </c:pt>
                <c:pt idx="518">
                  <c:v>54.7351129360001</c:v>
                </c:pt>
                <c:pt idx="519">
                  <c:v>54.7351129360001</c:v>
                </c:pt>
                <c:pt idx="520">
                  <c:v>55.195071869000003</c:v>
                </c:pt>
                <c:pt idx="521">
                  <c:v>55.195071869000003</c:v>
                </c:pt>
                <c:pt idx="522">
                  <c:v>55.227926078000003</c:v>
                </c:pt>
                <c:pt idx="523">
                  <c:v>55.227926078000003</c:v>
                </c:pt>
                <c:pt idx="524">
                  <c:v>55.589322382000013</c:v>
                </c:pt>
                <c:pt idx="525">
                  <c:v>55.589322382000013</c:v>
                </c:pt>
                <c:pt idx="526">
                  <c:v>55.655030801000002</c:v>
                </c:pt>
                <c:pt idx="527">
                  <c:v>55.655030801000002</c:v>
                </c:pt>
                <c:pt idx="528">
                  <c:v>56.114989733000002</c:v>
                </c:pt>
                <c:pt idx="529">
                  <c:v>56.114989733000002</c:v>
                </c:pt>
                <c:pt idx="530">
                  <c:v>56.377823408999923</c:v>
                </c:pt>
                <c:pt idx="531">
                  <c:v>56.377823408999923</c:v>
                </c:pt>
                <c:pt idx="532">
                  <c:v>56.410677617999923</c:v>
                </c:pt>
                <c:pt idx="533">
                  <c:v>56.410677617999923</c:v>
                </c:pt>
                <c:pt idx="534">
                  <c:v>56.443531828000012</c:v>
                </c:pt>
                <c:pt idx="535">
                  <c:v>56.443531828000012</c:v>
                </c:pt>
                <c:pt idx="536">
                  <c:v>56.903490759999997</c:v>
                </c:pt>
                <c:pt idx="537">
                  <c:v>56.903490759999997</c:v>
                </c:pt>
                <c:pt idx="538">
                  <c:v>57.067761806999997</c:v>
                </c:pt>
                <c:pt idx="539">
                  <c:v>57.067761806999997</c:v>
                </c:pt>
                <c:pt idx="540">
                  <c:v>57.363449692000003</c:v>
                </c:pt>
                <c:pt idx="541">
                  <c:v>57.363449692000003</c:v>
                </c:pt>
                <c:pt idx="542">
                  <c:v>57.396303901000003</c:v>
                </c:pt>
                <c:pt idx="543">
                  <c:v>57.396303901000003</c:v>
                </c:pt>
                <c:pt idx="544">
                  <c:v>57.724845996000013</c:v>
                </c:pt>
                <c:pt idx="545">
                  <c:v>57.724845996000013</c:v>
                </c:pt>
                <c:pt idx="546">
                  <c:v>57.823408624000002</c:v>
                </c:pt>
                <c:pt idx="547">
                  <c:v>57.823408624000002</c:v>
                </c:pt>
                <c:pt idx="548">
                  <c:v>58.184804927999998</c:v>
                </c:pt>
                <c:pt idx="549">
                  <c:v>58.184804927999998</c:v>
                </c:pt>
                <c:pt idx="550">
                  <c:v>58.381930185000002</c:v>
                </c:pt>
                <c:pt idx="551">
                  <c:v>58.381930185000002</c:v>
                </c:pt>
                <c:pt idx="552">
                  <c:v>58.579055441000001</c:v>
                </c:pt>
                <c:pt idx="553">
                  <c:v>58.579055441000001</c:v>
                </c:pt>
                <c:pt idx="554">
                  <c:v>58.611909650999998</c:v>
                </c:pt>
                <c:pt idx="555">
                  <c:v>58.611909650999998</c:v>
                </c:pt>
                <c:pt idx="556">
                  <c:v>58.644763859999998</c:v>
                </c:pt>
                <c:pt idx="557">
                  <c:v>58.644763859999998</c:v>
                </c:pt>
                <c:pt idx="558">
                  <c:v>58.677618070000001</c:v>
                </c:pt>
                <c:pt idx="559">
                  <c:v>58.677618070000001</c:v>
                </c:pt>
                <c:pt idx="560">
                  <c:v>58.841889116999923</c:v>
                </c:pt>
                <c:pt idx="561">
                  <c:v>58.841889116999923</c:v>
                </c:pt>
                <c:pt idx="562">
                  <c:v>58.907597535999997</c:v>
                </c:pt>
                <c:pt idx="563">
                  <c:v>58.907597535999997</c:v>
                </c:pt>
                <c:pt idx="564">
                  <c:v>59.137577002</c:v>
                </c:pt>
                <c:pt idx="565">
                  <c:v>59.137577002</c:v>
                </c:pt>
                <c:pt idx="566">
                  <c:v>59.170431211</c:v>
                </c:pt>
                <c:pt idx="567">
                  <c:v>59.170431211</c:v>
                </c:pt>
                <c:pt idx="568">
                  <c:v>59.2689938400001</c:v>
                </c:pt>
                <c:pt idx="569">
                  <c:v>59.2689938400001</c:v>
                </c:pt>
                <c:pt idx="570">
                  <c:v>59.301848049</c:v>
                </c:pt>
                <c:pt idx="571">
                  <c:v>59.301848049</c:v>
                </c:pt>
                <c:pt idx="572">
                  <c:v>59.466119097000011</c:v>
                </c:pt>
                <c:pt idx="573">
                  <c:v>59.466119097000011</c:v>
                </c:pt>
                <c:pt idx="574">
                  <c:v>59.531827514999947</c:v>
                </c:pt>
                <c:pt idx="575">
                  <c:v>59.531827514999947</c:v>
                </c:pt>
                <c:pt idx="576">
                  <c:v>59.564681725</c:v>
                </c:pt>
                <c:pt idx="577">
                  <c:v>59.564681725</c:v>
                </c:pt>
                <c:pt idx="578">
                  <c:v>59.597535934000099</c:v>
                </c:pt>
                <c:pt idx="579">
                  <c:v>59.597535934000099</c:v>
                </c:pt>
                <c:pt idx="580">
                  <c:v>59.63039014400006</c:v>
                </c:pt>
                <c:pt idx="581">
                  <c:v>59.63039014400006</c:v>
                </c:pt>
                <c:pt idx="582">
                  <c:v>59.663244353000003</c:v>
                </c:pt>
                <c:pt idx="583">
                  <c:v>59.663244353000003</c:v>
                </c:pt>
                <c:pt idx="584">
                  <c:v>59.728952772000099</c:v>
                </c:pt>
                <c:pt idx="585">
                  <c:v>59.728952772000099</c:v>
                </c:pt>
                <c:pt idx="586">
                  <c:v>60</c:v>
                </c:pt>
              </c:numCache>
            </c:numRef>
          </c:xVal>
          <c:yVal>
            <c:numRef>
              <c:f>forgraphics!$C$1533:$C$2119</c:f>
              <c:numCache>
                <c:formatCode>General</c:formatCode>
                <c:ptCount val="587"/>
                <c:pt idx="0">
                  <c:v>0</c:v>
                </c:pt>
                <c:pt idx="1">
                  <c:v>0</c:v>
                </c:pt>
                <c:pt idx="2">
                  <c:v>0</c:v>
                </c:pt>
                <c:pt idx="3">
                  <c:v>0</c:v>
                </c:pt>
                <c:pt idx="4">
                  <c:v>0</c:v>
                </c:pt>
                <c:pt idx="5">
                  <c:v>2.3148147999999999E-3</c:v>
                </c:pt>
                <c:pt idx="6">
                  <c:v>2.3148147999999999E-3</c:v>
                </c:pt>
                <c:pt idx="7">
                  <c:v>4.6296295999999999E-3</c:v>
                </c:pt>
                <c:pt idx="8">
                  <c:v>4.6296295999999999E-3</c:v>
                </c:pt>
                <c:pt idx="9">
                  <c:v>6.9444444000000003E-3</c:v>
                </c:pt>
                <c:pt idx="10">
                  <c:v>6.9444444000000003E-3</c:v>
                </c:pt>
                <c:pt idx="11">
                  <c:v>9.2592592999999994E-3</c:v>
                </c:pt>
                <c:pt idx="12">
                  <c:v>9.2592592999999994E-3</c:v>
                </c:pt>
                <c:pt idx="13">
                  <c:v>9.2592592999999994E-3</c:v>
                </c:pt>
                <c:pt idx="14">
                  <c:v>9.2592592999999994E-3</c:v>
                </c:pt>
                <c:pt idx="15">
                  <c:v>1.3910624200000001E-2</c:v>
                </c:pt>
                <c:pt idx="16">
                  <c:v>1.3910624200000001E-2</c:v>
                </c:pt>
                <c:pt idx="17">
                  <c:v>1.3910624200000001E-2</c:v>
                </c:pt>
                <c:pt idx="18">
                  <c:v>1.3910624200000001E-2</c:v>
                </c:pt>
                <c:pt idx="19">
                  <c:v>1.3910624200000001E-2</c:v>
                </c:pt>
                <c:pt idx="20">
                  <c:v>1.3910624200000001E-2</c:v>
                </c:pt>
                <c:pt idx="21">
                  <c:v>1.3910624200000001E-2</c:v>
                </c:pt>
                <c:pt idx="22">
                  <c:v>1.3910624200000001E-2</c:v>
                </c:pt>
                <c:pt idx="23">
                  <c:v>1.3910624200000001E-2</c:v>
                </c:pt>
                <c:pt idx="24">
                  <c:v>1.3910624200000001E-2</c:v>
                </c:pt>
                <c:pt idx="25">
                  <c:v>1.3910624200000001E-2</c:v>
                </c:pt>
                <c:pt idx="26">
                  <c:v>1.3910624200000001E-2</c:v>
                </c:pt>
                <c:pt idx="27">
                  <c:v>1.3910624200000001E-2</c:v>
                </c:pt>
                <c:pt idx="28">
                  <c:v>1.3910624200000001E-2</c:v>
                </c:pt>
                <c:pt idx="29">
                  <c:v>1.6269689699999999E-2</c:v>
                </c:pt>
                <c:pt idx="30">
                  <c:v>1.6269689699999999E-2</c:v>
                </c:pt>
                <c:pt idx="31">
                  <c:v>1.6269689699999999E-2</c:v>
                </c:pt>
                <c:pt idx="32">
                  <c:v>1.6269689699999999E-2</c:v>
                </c:pt>
                <c:pt idx="33">
                  <c:v>1.86344261E-2</c:v>
                </c:pt>
                <c:pt idx="34">
                  <c:v>1.86344261E-2</c:v>
                </c:pt>
                <c:pt idx="35">
                  <c:v>1.86344261E-2</c:v>
                </c:pt>
                <c:pt idx="36">
                  <c:v>1.86344261E-2</c:v>
                </c:pt>
                <c:pt idx="37">
                  <c:v>1.86344261E-2</c:v>
                </c:pt>
                <c:pt idx="38">
                  <c:v>1.86344261E-2</c:v>
                </c:pt>
                <c:pt idx="39">
                  <c:v>2.1010613899999999E-2</c:v>
                </c:pt>
                <c:pt idx="40">
                  <c:v>2.1010613899999999E-2</c:v>
                </c:pt>
                <c:pt idx="41">
                  <c:v>2.3386801700000001E-2</c:v>
                </c:pt>
                <c:pt idx="42">
                  <c:v>2.3386801700000001E-2</c:v>
                </c:pt>
                <c:pt idx="43">
                  <c:v>2.57687851E-2</c:v>
                </c:pt>
                <c:pt idx="44">
                  <c:v>2.57687851E-2</c:v>
                </c:pt>
                <c:pt idx="45">
                  <c:v>2.8150768499999999E-2</c:v>
                </c:pt>
                <c:pt idx="46">
                  <c:v>2.8150768499999999E-2</c:v>
                </c:pt>
                <c:pt idx="47">
                  <c:v>3.0532751899999998E-2</c:v>
                </c:pt>
                <c:pt idx="48">
                  <c:v>3.0532751899999998E-2</c:v>
                </c:pt>
                <c:pt idx="49">
                  <c:v>3.2914735399999999E-2</c:v>
                </c:pt>
                <c:pt idx="50">
                  <c:v>3.2914735399999999E-2</c:v>
                </c:pt>
                <c:pt idx="51">
                  <c:v>3.5296718800000002E-2</c:v>
                </c:pt>
                <c:pt idx="52">
                  <c:v>3.5296718800000002E-2</c:v>
                </c:pt>
                <c:pt idx="53">
                  <c:v>3.7678702199999997E-2</c:v>
                </c:pt>
                <c:pt idx="54">
                  <c:v>3.7678702199999997E-2</c:v>
                </c:pt>
                <c:pt idx="55">
                  <c:v>4.00606856E-2</c:v>
                </c:pt>
                <c:pt idx="56">
                  <c:v>4.00606856E-2</c:v>
                </c:pt>
                <c:pt idx="57">
                  <c:v>4.00606856E-2</c:v>
                </c:pt>
                <c:pt idx="58">
                  <c:v>4.00606856E-2</c:v>
                </c:pt>
                <c:pt idx="59">
                  <c:v>4.00606856E-2</c:v>
                </c:pt>
                <c:pt idx="60">
                  <c:v>4.00606856E-2</c:v>
                </c:pt>
                <c:pt idx="61">
                  <c:v>4.00606856E-2</c:v>
                </c:pt>
                <c:pt idx="62">
                  <c:v>4.00606856E-2</c:v>
                </c:pt>
                <c:pt idx="63">
                  <c:v>4.2460533900000097E-2</c:v>
                </c:pt>
                <c:pt idx="64">
                  <c:v>4.2460533900000097E-2</c:v>
                </c:pt>
                <c:pt idx="65">
                  <c:v>4.48603822E-2</c:v>
                </c:pt>
                <c:pt idx="66">
                  <c:v>4.48603822E-2</c:v>
                </c:pt>
                <c:pt idx="67">
                  <c:v>4.48603822E-2</c:v>
                </c:pt>
                <c:pt idx="68">
                  <c:v>4.48603822E-2</c:v>
                </c:pt>
                <c:pt idx="69">
                  <c:v>4.96721685999999E-2</c:v>
                </c:pt>
                <c:pt idx="70">
                  <c:v>4.96721685999999E-2</c:v>
                </c:pt>
                <c:pt idx="71">
                  <c:v>5.20780619E-2</c:v>
                </c:pt>
                <c:pt idx="72">
                  <c:v>5.20780619E-2</c:v>
                </c:pt>
                <c:pt idx="73">
                  <c:v>5.20780619E-2</c:v>
                </c:pt>
                <c:pt idx="74">
                  <c:v>5.20780619E-2</c:v>
                </c:pt>
                <c:pt idx="75">
                  <c:v>5.20780619E-2</c:v>
                </c:pt>
                <c:pt idx="76">
                  <c:v>5.20780619E-2</c:v>
                </c:pt>
                <c:pt idx="77">
                  <c:v>5.4496230100000098E-2</c:v>
                </c:pt>
                <c:pt idx="78">
                  <c:v>5.4496230100000098E-2</c:v>
                </c:pt>
                <c:pt idx="79">
                  <c:v>5.4496230100000098E-2</c:v>
                </c:pt>
                <c:pt idx="80">
                  <c:v>5.4496230100000098E-2</c:v>
                </c:pt>
                <c:pt idx="81">
                  <c:v>5.4496230100000098E-2</c:v>
                </c:pt>
                <c:pt idx="82">
                  <c:v>5.4496230100000098E-2</c:v>
                </c:pt>
                <c:pt idx="83">
                  <c:v>5.4496230100000098E-2</c:v>
                </c:pt>
                <c:pt idx="84">
                  <c:v>5.4496230100000098E-2</c:v>
                </c:pt>
                <c:pt idx="85">
                  <c:v>5.4496230100000098E-2</c:v>
                </c:pt>
                <c:pt idx="86">
                  <c:v>5.4496230100000098E-2</c:v>
                </c:pt>
                <c:pt idx="87">
                  <c:v>5.4496230100000098E-2</c:v>
                </c:pt>
                <c:pt idx="88">
                  <c:v>5.4496230100000098E-2</c:v>
                </c:pt>
                <c:pt idx="89">
                  <c:v>5.6945721699999903E-2</c:v>
                </c:pt>
                <c:pt idx="90">
                  <c:v>5.6945721699999903E-2</c:v>
                </c:pt>
                <c:pt idx="91">
                  <c:v>5.6945721699999903E-2</c:v>
                </c:pt>
                <c:pt idx="92">
                  <c:v>5.6945721699999903E-2</c:v>
                </c:pt>
                <c:pt idx="93">
                  <c:v>5.6945721699999903E-2</c:v>
                </c:pt>
                <c:pt idx="94">
                  <c:v>5.6945721699999903E-2</c:v>
                </c:pt>
                <c:pt idx="95">
                  <c:v>5.9408004399999999E-2</c:v>
                </c:pt>
                <c:pt idx="96">
                  <c:v>5.9408004399999999E-2</c:v>
                </c:pt>
                <c:pt idx="97">
                  <c:v>5.9408004399999999E-2</c:v>
                </c:pt>
                <c:pt idx="98">
                  <c:v>5.9408004399999999E-2</c:v>
                </c:pt>
                <c:pt idx="99">
                  <c:v>6.1876749799999901E-2</c:v>
                </c:pt>
                <c:pt idx="100">
                  <c:v>6.1876749799999901E-2</c:v>
                </c:pt>
                <c:pt idx="101">
                  <c:v>6.4345495200000005E-2</c:v>
                </c:pt>
                <c:pt idx="102">
                  <c:v>6.4345495200000005E-2</c:v>
                </c:pt>
                <c:pt idx="103">
                  <c:v>6.4345495200000005E-2</c:v>
                </c:pt>
                <c:pt idx="104">
                  <c:v>6.4345495200000005E-2</c:v>
                </c:pt>
                <c:pt idx="105">
                  <c:v>6.6820771700000003E-2</c:v>
                </c:pt>
                <c:pt idx="106">
                  <c:v>6.6820771700000003E-2</c:v>
                </c:pt>
                <c:pt idx="107">
                  <c:v>6.9296048200000002E-2</c:v>
                </c:pt>
                <c:pt idx="108">
                  <c:v>6.9296048200000002E-2</c:v>
                </c:pt>
                <c:pt idx="109">
                  <c:v>6.9296048200000002E-2</c:v>
                </c:pt>
                <c:pt idx="110">
                  <c:v>6.9296048200000002E-2</c:v>
                </c:pt>
                <c:pt idx="111">
                  <c:v>6.9296048200000002E-2</c:v>
                </c:pt>
                <c:pt idx="112">
                  <c:v>6.9296048200000002E-2</c:v>
                </c:pt>
                <c:pt idx="113">
                  <c:v>7.1784561400000002E-2</c:v>
                </c:pt>
                <c:pt idx="114">
                  <c:v>7.1784561400000002E-2</c:v>
                </c:pt>
                <c:pt idx="115">
                  <c:v>7.1784561400000002E-2</c:v>
                </c:pt>
                <c:pt idx="116">
                  <c:v>7.1784561400000002E-2</c:v>
                </c:pt>
                <c:pt idx="117">
                  <c:v>7.4279764200000001E-2</c:v>
                </c:pt>
                <c:pt idx="118">
                  <c:v>7.4279764200000001E-2</c:v>
                </c:pt>
                <c:pt idx="119">
                  <c:v>7.4279764200000001E-2</c:v>
                </c:pt>
                <c:pt idx="120">
                  <c:v>7.4279764200000001E-2</c:v>
                </c:pt>
                <c:pt idx="121">
                  <c:v>7.67817108E-2</c:v>
                </c:pt>
                <c:pt idx="122">
                  <c:v>7.67817108E-2</c:v>
                </c:pt>
                <c:pt idx="123">
                  <c:v>7.9283657399999999E-2</c:v>
                </c:pt>
                <c:pt idx="124">
                  <c:v>7.9283657399999999E-2</c:v>
                </c:pt>
                <c:pt idx="125">
                  <c:v>8.1785603999999998E-2</c:v>
                </c:pt>
                <c:pt idx="126">
                  <c:v>8.1785603999999998E-2</c:v>
                </c:pt>
                <c:pt idx="127">
                  <c:v>8.4287550500000002E-2</c:v>
                </c:pt>
                <c:pt idx="128">
                  <c:v>8.4287550500000002E-2</c:v>
                </c:pt>
                <c:pt idx="129">
                  <c:v>8.6789497100000002E-2</c:v>
                </c:pt>
                <c:pt idx="130">
                  <c:v>8.6789497100000002E-2</c:v>
                </c:pt>
                <c:pt idx="131">
                  <c:v>8.9291443700000098E-2</c:v>
                </c:pt>
                <c:pt idx="132">
                  <c:v>8.9291443700000098E-2</c:v>
                </c:pt>
                <c:pt idx="133">
                  <c:v>9.4295336900000096E-2</c:v>
                </c:pt>
                <c:pt idx="134">
                  <c:v>9.4295336900000096E-2</c:v>
                </c:pt>
                <c:pt idx="135">
                  <c:v>9.6797283499999998E-2</c:v>
                </c:pt>
                <c:pt idx="136">
                  <c:v>9.6797283499999998E-2</c:v>
                </c:pt>
                <c:pt idx="137">
                  <c:v>9.9299230000000002E-2</c:v>
                </c:pt>
                <c:pt idx="138">
                  <c:v>9.9299230000000002E-2</c:v>
                </c:pt>
                <c:pt idx="139">
                  <c:v>9.9299230000000002E-2</c:v>
                </c:pt>
                <c:pt idx="140">
                  <c:v>9.9299230000000002E-2</c:v>
                </c:pt>
                <c:pt idx="141">
                  <c:v>0.1018081458</c:v>
                </c:pt>
                <c:pt idx="142">
                  <c:v>0.1018081458</c:v>
                </c:pt>
                <c:pt idx="143">
                  <c:v>0.1043170616</c:v>
                </c:pt>
                <c:pt idx="144">
                  <c:v>0.1043170616</c:v>
                </c:pt>
                <c:pt idx="145">
                  <c:v>0.1043170616</c:v>
                </c:pt>
                <c:pt idx="146">
                  <c:v>0.1043170616</c:v>
                </c:pt>
                <c:pt idx="147">
                  <c:v>0.1068330249</c:v>
                </c:pt>
                <c:pt idx="148">
                  <c:v>0.1068330249</c:v>
                </c:pt>
                <c:pt idx="149">
                  <c:v>0.1068330249</c:v>
                </c:pt>
                <c:pt idx="150">
                  <c:v>0.1068330249</c:v>
                </c:pt>
                <c:pt idx="151">
                  <c:v>0.1093560955</c:v>
                </c:pt>
                <c:pt idx="152">
                  <c:v>0.1093560955</c:v>
                </c:pt>
                <c:pt idx="153">
                  <c:v>0.111879166</c:v>
                </c:pt>
                <c:pt idx="154">
                  <c:v>0.111879166</c:v>
                </c:pt>
                <c:pt idx="155">
                  <c:v>0.111879166</c:v>
                </c:pt>
                <c:pt idx="156">
                  <c:v>0.111879166</c:v>
                </c:pt>
                <c:pt idx="157">
                  <c:v>0.11440942480000001</c:v>
                </c:pt>
                <c:pt idx="158">
                  <c:v>0.11440942480000001</c:v>
                </c:pt>
                <c:pt idx="159">
                  <c:v>0.11440942480000001</c:v>
                </c:pt>
                <c:pt idx="160">
                  <c:v>0.11440942480000001</c:v>
                </c:pt>
                <c:pt idx="161">
                  <c:v>0.11440942480000001</c:v>
                </c:pt>
                <c:pt idx="162">
                  <c:v>0.11440942480000001</c:v>
                </c:pt>
                <c:pt idx="163">
                  <c:v>0.11695422530000001</c:v>
                </c:pt>
                <c:pt idx="164">
                  <c:v>0.11695422530000001</c:v>
                </c:pt>
                <c:pt idx="165">
                  <c:v>0.11695422530000001</c:v>
                </c:pt>
                <c:pt idx="166">
                  <c:v>0.11695422530000001</c:v>
                </c:pt>
                <c:pt idx="167">
                  <c:v>0.11695422530000001</c:v>
                </c:pt>
                <c:pt idx="168">
                  <c:v>0.11695422530000001</c:v>
                </c:pt>
                <c:pt idx="169">
                  <c:v>0.1195137783</c:v>
                </c:pt>
                <c:pt idx="170">
                  <c:v>0.1195137783</c:v>
                </c:pt>
                <c:pt idx="171">
                  <c:v>0.1220733313</c:v>
                </c:pt>
                <c:pt idx="172">
                  <c:v>0.1220733313</c:v>
                </c:pt>
                <c:pt idx="173">
                  <c:v>0.1246328842</c:v>
                </c:pt>
                <c:pt idx="174">
                  <c:v>0.1246328842</c:v>
                </c:pt>
                <c:pt idx="175">
                  <c:v>0.12719243720000001</c:v>
                </c:pt>
                <c:pt idx="176">
                  <c:v>0.12719243720000001</c:v>
                </c:pt>
                <c:pt idx="177">
                  <c:v>0.12975951829999999</c:v>
                </c:pt>
                <c:pt idx="178">
                  <c:v>0.12975951829999999</c:v>
                </c:pt>
                <c:pt idx="179">
                  <c:v>0.12975951829999999</c:v>
                </c:pt>
                <c:pt idx="180">
                  <c:v>0.12975951829999999</c:v>
                </c:pt>
                <c:pt idx="181">
                  <c:v>0.12975951829999999</c:v>
                </c:pt>
                <c:pt idx="182">
                  <c:v>0.12975951829999999</c:v>
                </c:pt>
                <c:pt idx="183">
                  <c:v>0.13234183420000001</c:v>
                </c:pt>
                <c:pt idx="184">
                  <c:v>0.13234183420000001</c:v>
                </c:pt>
                <c:pt idx="185">
                  <c:v>0.13492415020000001</c:v>
                </c:pt>
                <c:pt idx="186">
                  <c:v>0.13492415020000001</c:v>
                </c:pt>
                <c:pt idx="187">
                  <c:v>0.13750646620000001</c:v>
                </c:pt>
                <c:pt idx="188">
                  <c:v>0.13750646620000001</c:v>
                </c:pt>
                <c:pt idx="189">
                  <c:v>0.13750646620000001</c:v>
                </c:pt>
                <c:pt idx="190">
                  <c:v>0.13750646620000001</c:v>
                </c:pt>
                <c:pt idx="191">
                  <c:v>0.14010433829999999</c:v>
                </c:pt>
                <c:pt idx="192">
                  <c:v>0.14010433829999999</c:v>
                </c:pt>
                <c:pt idx="193">
                  <c:v>0.1427022104</c:v>
                </c:pt>
                <c:pt idx="194">
                  <c:v>0.1427022104</c:v>
                </c:pt>
                <c:pt idx="195">
                  <c:v>0.1453000824</c:v>
                </c:pt>
                <c:pt idx="196">
                  <c:v>0.1453000824</c:v>
                </c:pt>
                <c:pt idx="197">
                  <c:v>0.1453000824</c:v>
                </c:pt>
                <c:pt idx="198">
                  <c:v>0.1453000824</c:v>
                </c:pt>
                <c:pt idx="199">
                  <c:v>0.14790587490000001</c:v>
                </c:pt>
                <c:pt idx="200">
                  <c:v>0.14790587490000001</c:v>
                </c:pt>
                <c:pt idx="201">
                  <c:v>0.14790587490000001</c:v>
                </c:pt>
                <c:pt idx="202">
                  <c:v>0.14790587490000001</c:v>
                </c:pt>
                <c:pt idx="203">
                  <c:v>0.15051966050000001</c:v>
                </c:pt>
                <c:pt idx="204">
                  <c:v>0.15051966050000001</c:v>
                </c:pt>
                <c:pt idx="205">
                  <c:v>0.1531334462</c:v>
                </c:pt>
                <c:pt idx="206">
                  <c:v>0.1531334462</c:v>
                </c:pt>
                <c:pt idx="207">
                  <c:v>0.1531334462</c:v>
                </c:pt>
                <c:pt idx="208">
                  <c:v>0.1531334462</c:v>
                </c:pt>
                <c:pt idx="209">
                  <c:v>0.1531334462</c:v>
                </c:pt>
                <c:pt idx="210">
                  <c:v>0.1531334462</c:v>
                </c:pt>
                <c:pt idx="211">
                  <c:v>0.15576346660000001</c:v>
                </c:pt>
                <c:pt idx="212">
                  <c:v>0.15576346660000001</c:v>
                </c:pt>
                <c:pt idx="213">
                  <c:v>0.15839348689999999</c:v>
                </c:pt>
                <c:pt idx="214">
                  <c:v>0.15839348689999999</c:v>
                </c:pt>
                <c:pt idx="215">
                  <c:v>0.16102350730000001</c:v>
                </c:pt>
                <c:pt idx="216">
                  <c:v>0.16102350730000001</c:v>
                </c:pt>
                <c:pt idx="217">
                  <c:v>0.16365352759999999</c:v>
                </c:pt>
                <c:pt idx="218">
                  <c:v>0.16365352759999999</c:v>
                </c:pt>
                <c:pt idx="219">
                  <c:v>0.166283548</c:v>
                </c:pt>
                <c:pt idx="220">
                  <c:v>0.166283548</c:v>
                </c:pt>
                <c:pt idx="221">
                  <c:v>0.166283548</c:v>
                </c:pt>
                <c:pt idx="222">
                  <c:v>0.166283548</c:v>
                </c:pt>
                <c:pt idx="223">
                  <c:v>0.16893026689999999</c:v>
                </c:pt>
                <c:pt idx="224">
                  <c:v>0.16893026689999999</c:v>
                </c:pt>
                <c:pt idx="225">
                  <c:v>0.1715769858</c:v>
                </c:pt>
                <c:pt idx="226">
                  <c:v>0.1715769858</c:v>
                </c:pt>
                <c:pt idx="227">
                  <c:v>0.1715769858</c:v>
                </c:pt>
                <c:pt idx="228">
                  <c:v>0.1715769858</c:v>
                </c:pt>
                <c:pt idx="229">
                  <c:v>0.1715769858</c:v>
                </c:pt>
                <c:pt idx="230">
                  <c:v>0.1715769858</c:v>
                </c:pt>
                <c:pt idx="231">
                  <c:v>0.1715769858</c:v>
                </c:pt>
                <c:pt idx="232">
                  <c:v>0.1715769858</c:v>
                </c:pt>
                <c:pt idx="233">
                  <c:v>0.17425796639999999</c:v>
                </c:pt>
                <c:pt idx="234">
                  <c:v>0.17425796639999999</c:v>
                </c:pt>
                <c:pt idx="235">
                  <c:v>0.17693894700000001</c:v>
                </c:pt>
                <c:pt idx="236">
                  <c:v>0.17693894700000001</c:v>
                </c:pt>
                <c:pt idx="237">
                  <c:v>0.17693894700000001</c:v>
                </c:pt>
                <c:pt idx="238">
                  <c:v>0.17693894700000001</c:v>
                </c:pt>
                <c:pt idx="239">
                  <c:v>0.17693894700000001</c:v>
                </c:pt>
                <c:pt idx="240">
                  <c:v>0.17693894700000001</c:v>
                </c:pt>
                <c:pt idx="241">
                  <c:v>0.17964638469999999</c:v>
                </c:pt>
                <c:pt idx="242">
                  <c:v>0.17964638469999999</c:v>
                </c:pt>
                <c:pt idx="243">
                  <c:v>0.17964638469999999</c:v>
                </c:pt>
                <c:pt idx="244">
                  <c:v>0.17964638469999999</c:v>
                </c:pt>
                <c:pt idx="245">
                  <c:v>0.17964638469999999</c:v>
                </c:pt>
                <c:pt idx="246">
                  <c:v>0.17964638469999999</c:v>
                </c:pt>
                <c:pt idx="247">
                  <c:v>0.18237181199999999</c:v>
                </c:pt>
                <c:pt idx="248">
                  <c:v>0.18237181199999999</c:v>
                </c:pt>
                <c:pt idx="249">
                  <c:v>0.18237181199999999</c:v>
                </c:pt>
                <c:pt idx="250">
                  <c:v>0.18237181199999999</c:v>
                </c:pt>
                <c:pt idx="251">
                  <c:v>0.18510635440000001</c:v>
                </c:pt>
                <c:pt idx="252">
                  <c:v>0.18510635440000001</c:v>
                </c:pt>
                <c:pt idx="253">
                  <c:v>0.18510635440000001</c:v>
                </c:pt>
                <c:pt idx="254">
                  <c:v>0.18510635440000001</c:v>
                </c:pt>
                <c:pt idx="255">
                  <c:v>0.18510635440000001</c:v>
                </c:pt>
                <c:pt idx="256">
                  <c:v>0.18510635440000001</c:v>
                </c:pt>
                <c:pt idx="257">
                  <c:v>0.18787810150000001</c:v>
                </c:pt>
                <c:pt idx="258">
                  <c:v>0.18787810150000001</c:v>
                </c:pt>
                <c:pt idx="259">
                  <c:v>0.1906498486</c:v>
                </c:pt>
                <c:pt idx="260">
                  <c:v>0.1906498486</c:v>
                </c:pt>
                <c:pt idx="261">
                  <c:v>0.1934215957</c:v>
                </c:pt>
                <c:pt idx="262">
                  <c:v>0.1934215957</c:v>
                </c:pt>
                <c:pt idx="263">
                  <c:v>0.1934215957</c:v>
                </c:pt>
                <c:pt idx="264">
                  <c:v>0.1934215957</c:v>
                </c:pt>
                <c:pt idx="265">
                  <c:v>0.1934215957</c:v>
                </c:pt>
                <c:pt idx="266">
                  <c:v>0.1934215957</c:v>
                </c:pt>
                <c:pt idx="267">
                  <c:v>0.1934215957</c:v>
                </c:pt>
                <c:pt idx="268">
                  <c:v>0.1934215957</c:v>
                </c:pt>
                <c:pt idx="269">
                  <c:v>0.1934215957</c:v>
                </c:pt>
                <c:pt idx="270">
                  <c:v>0.1934215957</c:v>
                </c:pt>
                <c:pt idx="271">
                  <c:v>0.1934215957</c:v>
                </c:pt>
                <c:pt idx="272">
                  <c:v>0.1934215957</c:v>
                </c:pt>
                <c:pt idx="273">
                  <c:v>0.19624179990000001</c:v>
                </c:pt>
                <c:pt idx="274">
                  <c:v>0.19624179990000001</c:v>
                </c:pt>
                <c:pt idx="275">
                  <c:v>0.19624179990000001</c:v>
                </c:pt>
                <c:pt idx="276">
                  <c:v>0.19624179990000001</c:v>
                </c:pt>
                <c:pt idx="277">
                  <c:v>0.19624179990000001</c:v>
                </c:pt>
                <c:pt idx="278">
                  <c:v>0.19624179990000001</c:v>
                </c:pt>
                <c:pt idx="279">
                  <c:v>0.19624179990000001</c:v>
                </c:pt>
                <c:pt idx="280">
                  <c:v>0.19624179990000001</c:v>
                </c:pt>
                <c:pt idx="281">
                  <c:v>0.19909200630000001</c:v>
                </c:pt>
                <c:pt idx="282">
                  <c:v>0.19909200630000001</c:v>
                </c:pt>
                <c:pt idx="283">
                  <c:v>0.19909200630000001</c:v>
                </c:pt>
                <c:pt idx="284">
                  <c:v>0.19909200630000001</c:v>
                </c:pt>
                <c:pt idx="285">
                  <c:v>0.20195239200000001</c:v>
                </c:pt>
                <c:pt idx="286">
                  <c:v>0.20195239200000001</c:v>
                </c:pt>
                <c:pt idx="287">
                  <c:v>0.20195239200000001</c:v>
                </c:pt>
                <c:pt idx="288">
                  <c:v>0.20195239200000001</c:v>
                </c:pt>
                <c:pt idx="289">
                  <c:v>0.20482306680000001</c:v>
                </c:pt>
                <c:pt idx="290">
                  <c:v>0.20482306680000001</c:v>
                </c:pt>
                <c:pt idx="291">
                  <c:v>0.20482306680000001</c:v>
                </c:pt>
                <c:pt idx="292">
                  <c:v>0.20482306680000001</c:v>
                </c:pt>
                <c:pt idx="293">
                  <c:v>0.20770414270000001</c:v>
                </c:pt>
                <c:pt idx="294">
                  <c:v>0.20770414270000001</c:v>
                </c:pt>
                <c:pt idx="295">
                  <c:v>0.2105852185</c:v>
                </c:pt>
                <c:pt idx="296">
                  <c:v>0.2105852185</c:v>
                </c:pt>
                <c:pt idx="297">
                  <c:v>0.2105852185</c:v>
                </c:pt>
                <c:pt idx="298">
                  <c:v>0.2105852185</c:v>
                </c:pt>
                <c:pt idx="299">
                  <c:v>0.21347684780000001</c:v>
                </c:pt>
                <c:pt idx="300">
                  <c:v>0.21347684780000001</c:v>
                </c:pt>
                <c:pt idx="301">
                  <c:v>0.21347684780000001</c:v>
                </c:pt>
                <c:pt idx="302">
                  <c:v>0.21347684780000001</c:v>
                </c:pt>
                <c:pt idx="303">
                  <c:v>0.21347684780000001</c:v>
                </c:pt>
                <c:pt idx="304">
                  <c:v>0.21347684780000001</c:v>
                </c:pt>
                <c:pt idx="305">
                  <c:v>0.21638989650000001</c:v>
                </c:pt>
                <c:pt idx="306">
                  <c:v>0.21638989650000001</c:v>
                </c:pt>
                <c:pt idx="307">
                  <c:v>0.21638989650000001</c:v>
                </c:pt>
                <c:pt idx="308">
                  <c:v>0.21638989650000001</c:v>
                </c:pt>
                <c:pt idx="309">
                  <c:v>0.21638989650000001</c:v>
                </c:pt>
                <c:pt idx="310">
                  <c:v>0.21638989650000001</c:v>
                </c:pt>
                <c:pt idx="311">
                  <c:v>0.21932476579999999</c:v>
                </c:pt>
                <c:pt idx="312">
                  <c:v>0.21932476579999999</c:v>
                </c:pt>
                <c:pt idx="313">
                  <c:v>0.21932476579999999</c:v>
                </c:pt>
                <c:pt idx="314">
                  <c:v>0.21932476579999999</c:v>
                </c:pt>
                <c:pt idx="315">
                  <c:v>0.22227071009999999</c:v>
                </c:pt>
                <c:pt idx="316">
                  <c:v>0.22227071009999999</c:v>
                </c:pt>
                <c:pt idx="317">
                  <c:v>0.22521665430000001</c:v>
                </c:pt>
                <c:pt idx="318">
                  <c:v>0.22521665430000001</c:v>
                </c:pt>
                <c:pt idx="319">
                  <c:v>0.22521665430000001</c:v>
                </c:pt>
                <c:pt idx="320">
                  <c:v>0.22521665430000001</c:v>
                </c:pt>
                <c:pt idx="321">
                  <c:v>0.22521665430000001</c:v>
                </c:pt>
                <c:pt idx="322">
                  <c:v>0.22521665430000001</c:v>
                </c:pt>
                <c:pt idx="323">
                  <c:v>0.22521665430000001</c:v>
                </c:pt>
                <c:pt idx="324">
                  <c:v>0.22521665430000001</c:v>
                </c:pt>
                <c:pt idx="325">
                  <c:v>0.22521665430000001</c:v>
                </c:pt>
                <c:pt idx="326">
                  <c:v>0.22521665430000001</c:v>
                </c:pt>
                <c:pt idx="327">
                  <c:v>0.22820809580000001</c:v>
                </c:pt>
                <c:pt idx="328">
                  <c:v>0.22820809580000001</c:v>
                </c:pt>
                <c:pt idx="329">
                  <c:v>0.23119953730000001</c:v>
                </c:pt>
                <c:pt idx="330">
                  <c:v>0.23119953730000001</c:v>
                </c:pt>
                <c:pt idx="331">
                  <c:v>0.2341909788</c:v>
                </c:pt>
                <c:pt idx="332">
                  <c:v>0.2341909788</c:v>
                </c:pt>
                <c:pt idx="333">
                  <c:v>0.2371824203</c:v>
                </c:pt>
                <c:pt idx="334">
                  <c:v>0.2371824203</c:v>
                </c:pt>
                <c:pt idx="335">
                  <c:v>0.2401738618</c:v>
                </c:pt>
                <c:pt idx="336">
                  <c:v>0.2401738618</c:v>
                </c:pt>
                <c:pt idx="337">
                  <c:v>0.2431653033</c:v>
                </c:pt>
                <c:pt idx="338">
                  <c:v>0.2431653033</c:v>
                </c:pt>
                <c:pt idx="339">
                  <c:v>0.2431653033</c:v>
                </c:pt>
                <c:pt idx="340">
                  <c:v>0.2431653033</c:v>
                </c:pt>
                <c:pt idx="341">
                  <c:v>0.2461686156</c:v>
                </c:pt>
                <c:pt idx="342">
                  <c:v>0.2461686156</c:v>
                </c:pt>
                <c:pt idx="343">
                  <c:v>0.2461686156</c:v>
                </c:pt>
                <c:pt idx="344">
                  <c:v>0.2461686156</c:v>
                </c:pt>
                <c:pt idx="345">
                  <c:v>0.2491839411</c:v>
                </c:pt>
                <c:pt idx="346">
                  <c:v>0.2491839411</c:v>
                </c:pt>
                <c:pt idx="347">
                  <c:v>0.25219926660000003</c:v>
                </c:pt>
                <c:pt idx="348">
                  <c:v>0.25219926660000003</c:v>
                </c:pt>
                <c:pt idx="349">
                  <c:v>0.25219926660000003</c:v>
                </c:pt>
                <c:pt idx="350">
                  <c:v>0.25219926660000003</c:v>
                </c:pt>
                <c:pt idx="351">
                  <c:v>0.25522679999999998</c:v>
                </c:pt>
                <c:pt idx="352">
                  <c:v>0.25522679999999998</c:v>
                </c:pt>
                <c:pt idx="353">
                  <c:v>0.25825433330000003</c:v>
                </c:pt>
                <c:pt idx="354">
                  <c:v>0.25825433330000003</c:v>
                </c:pt>
                <c:pt idx="355">
                  <c:v>0.25825433330000003</c:v>
                </c:pt>
                <c:pt idx="356">
                  <c:v>0.25825433330000003</c:v>
                </c:pt>
                <c:pt idx="357">
                  <c:v>0.26129427459999999</c:v>
                </c:pt>
                <c:pt idx="358">
                  <c:v>0.26129427459999999</c:v>
                </c:pt>
                <c:pt idx="359">
                  <c:v>0.26433421579999999</c:v>
                </c:pt>
                <c:pt idx="360">
                  <c:v>0.26433421579999999</c:v>
                </c:pt>
                <c:pt idx="361">
                  <c:v>0.26433421579999999</c:v>
                </c:pt>
                <c:pt idx="362">
                  <c:v>0.26433421579999999</c:v>
                </c:pt>
                <c:pt idx="363">
                  <c:v>0.26738677090000101</c:v>
                </c:pt>
                <c:pt idx="364">
                  <c:v>0.26738677090000101</c:v>
                </c:pt>
                <c:pt idx="365">
                  <c:v>0.26738677090000101</c:v>
                </c:pt>
                <c:pt idx="366">
                  <c:v>0.26738677090000101</c:v>
                </c:pt>
                <c:pt idx="367">
                  <c:v>0.2704520983</c:v>
                </c:pt>
                <c:pt idx="368">
                  <c:v>0.2704520983</c:v>
                </c:pt>
                <c:pt idx="369">
                  <c:v>0.2704520983</c:v>
                </c:pt>
                <c:pt idx="370">
                  <c:v>0.2704520983</c:v>
                </c:pt>
                <c:pt idx="371">
                  <c:v>0.2704520983</c:v>
                </c:pt>
                <c:pt idx="372">
                  <c:v>0.2704520983</c:v>
                </c:pt>
                <c:pt idx="373">
                  <c:v>0.27354340290000001</c:v>
                </c:pt>
                <c:pt idx="374">
                  <c:v>0.27354340290000001</c:v>
                </c:pt>
                <c:pt idx="375">
                  <c:v>0.27354340290000001</c:v>
                </c:pt>
                <c:pt idx="376">
                  <c:v>0.27354340290000001</c:v>
                </c:pt>
                <c:pt idx="377">
                  <c:v>0.27664791830000002</c:v>
                </c:pt>
                <c:pt idx="378">
                  <c:v>0.27664791830000002</c:v>
                </c:pt>
                <c:pt idx="379">
                  <c:v>0.27664791830000002</c:v>
                </c:pt>
                <c:pt idx="380">
                  <c:v>0.27664791830000002</c:v>
                </c:pt>
                <c:pt idx="381">
                  <c:v>0.27976581519999999</c:v>
                </c:pt>
                <c:pt idx="382">
                  <c:v>0.27976581519999999</c:v>
                </c:pt>
                <c:pt idx="383">
                  <c:v>0.28288371210000002</c:v>
                </c:pt>
                <c:pt idx="384">
                  <c:v>0.28288371210000002</c:v>
                </c:pt>
                <c:pt idx="385">
                  <c:v>0.28600160899999999</c:v>
                </c:pt>
                <c:pt idx="386">
                  <c:v>0.28600160899999999</c:v>
                </c:pt>
                <c:pt idx="387">
                  <c:v>0.28913318090000001</c:v>
                </c:pt>
                <c:pt idx="388">
                  <c:v>0.28913318090000001</c:v>
                </c:pt>
                <c:pt idx="389">
                  <c:v>0.28913318090000001</c:v>
                </c:pt>
                <c:pt idx="390">
                  <c:v>0.28913318090000001</c:v>
                </c:pt>
                <c:pt idx="391">
                  <c:v>0.28913318090000001</c:v>
                </c:pt>
                <c:pt idx="392">
                  <c:v>0.28913318090000001</c:v>
                </c:pt>
                <c:pt idx="393">
                  <c:v>0.28913318090000001</c:v>
                </c:pt>
                <c:pt idx="394">
                  <c:v>0.28913318090000001</c:v>
                </c:pt>
                <c:pt idx="395">
                  <c:v>0.28913318090000001</c:v>
                </c:pt>
                <c:pt idx="396">
                  <c:v>0.28913318090000001</c:v>
                </c:pt>
                <c:pt idx="397">
                  <c:v>0.28913318090000001</c:v>
                </c:pt>
                <c:pt idx="398">
                  <c:v>0.28913318090000001</c:v>
                </c:pt>
                <c:pt idx="399">
                  <c:v>0.2923352837</c:v>
                </c:pt>
                <c:pt idx="400">
                  <c:v>0.2923352837</c:v>
                </c:pt>
                <c:pt idx="401">
                  <c:v>0.2923352837</c:v>
                </c:pt>
                <c:pt idx="402">
                  <c:v>0.2923352837</c:v>
                </c:pt>
                <c:pt idx="403">
                  <c:v>0.29555194150000003</c:v>
                </c:pt>
                <c:pt idx="404">
                  <c:v>0.29555194150000003</c:v>
                </c:pt>
                <c:pt idx="405">
                  <c:v>0.29555194150000003</c:v>
                </c:pt>
                <c:pt idx="406">
                  <c:v>0.29555194150000003</c:v>
                </c:pt>
                <c:pt idx="407">
                  <c:v>0.29555194150000003</c:v>
                </c:pt>
                <c:pt idx="408">
                  <c:v>0.29555194150000003</c:v>
                </c:pt>
                <c:pt idx="409">
                  <c:v>0.29879824589999998</c:v>
                </c:pt>
                <c:pt idx="410">
                  <c:v>0.29879824589999998</c:v>
                </c:pt>
                <c:pt idx="411">
                  <c:v>0.29879824589999998</c:v>
                </c:pt>
                <c:pt idx="412">
                  <c:v>0.29879824589999998</c:v>
                </c:pt>
                <c:pt idx="413">
                  <c:v>0.30205964940000002</c:v>
                </c:pt>
                <c:pt idx="414">
                  <c:v>0.30205964940000002</c:v>
                </c:pt>
                <c:pt idx="415">
                  <c:v>0.30205964940000002</c:v>
                </c:pt>
                <c:pt idx="416">
                  <c:v>0.30205964940000002</c:v>
                </c:pt>
                <c:pt idx="417">
                  <c:v>0.30861307989999998</c:v>
                </c:pt>
                <c:pt idx="418">
                  <c:v>0.30861307989999998</c:v>
                </c:pt>
                <c:pt idx="419">
                  <c:v>0.30861307989999998</c:v>
                </c:pt>
                <c:pt idx="420">
                  <c:v>0.30861307989999998</c:v>
                </c:pt>
                <c:pt idx="421">
                  <c:v>0.31190539859999999</c:v>
                </c:pt>
                <c:pt idx="422">
                  <c:v>0.31190539859999999</c:v>
                </c:pt>
                <c:pt idx="423">
                  <c:v>0.31519771730000001</c:v>
                </c:pt>
                <c:pt idx="424">
                  <c:v>0.31519771730000001</c:v>
                </c:pt>
                <c:pt idx="425">
                  <c:v>0.31849003590000002</c:v>
                </c:pt>
                <c:pt idx="426">
                  <c:v>0.31849003590000002</c:v>
                </c:pt>
                <c:pt idx="427">
                  <c:v>0.31849003590000002</c:v>
                </c:pt>
                <c:pt idx="428">
                  <c:v>0.31849003590000002</c:v>
                </c:pt>
                <c:pt idx="429">
                  <c:v>0.32179833670000002</c:v>
                </c:pt>
                <c:pt idx="430">
                  <c:v>0.32179833670000002</c:v>
                </c:pt>
                <c:pt idx="431">
                  <c:v>0.32179833670000002</c:v>
                </c:pt>
                <c:pt idx="432">
                  <c:v>0.32179833670000002</c:v>
                </c:pt>
                <c:pt idx="433">
                  <c:v>0.32513923160000002</c:v>
                </c:pt>
                <c:pt idx="434">
                  <c:v>0.32513923160000002</c:v>
                </c:pt>
                <c:pt idx="435">
                  <c:v>0.32513923160000002</c:v>
                </c:pt>
                <c:pt idx="436">
                  <c:v>0.32513923160000002</c:v>
                </c:pt>
                <c:pt idx="437">
                  <c:v>0.328496747900001</c:v>
                </c:pt>
                <c:pt idx="438">
                  <c:v>0.328496747900001</c:v>
                </c:pt>
                <c:pt idx="439">
                  <c:v>0.328496747900001</c:v>
                </c:pt>
                <c:pt idx="440">
                  <c:v>0.328496747900001</c:v>
                </c:pt>
                <c:pt idx="441">
                  <c:v>0.328496747900001</c:v>
                </c:pt>
                <c:pt idx="442">
                  <c:v>0.328496747900001</c:v>
                </c:pt>
                <c:pt idx="443">
                  <c:v>0.328496747900001</c:v>
                </c:pt>
                <c:pt idx="444">
                  <c:v>0.328496747900001</c:v>
                </c:pt>
                <c:pt idx="445">
                  <c:v>0.328496747900001</c:v>
                </c:pt>
                <c:pt idx="446">
                  <c:v>0.328496747900001</c:v>
                </c:pt>
                <c:pt idx="447">
                  <c:v>0.328496747900001</c:v>
                </c:pt>
                <c:pt idx="448">
                  <c:v>0.328496747900001</c:v>
                </c:pt>
                <c:pt idx="449">
                  <c:v>0.328496747900001</c:v>
                </c:pt>
                <c:pt idx="450">
                  <c:v>0.328496747900001</c:v>
                </c:pt>
                <c:pt idx="451">
                  <c:v>0.328496747900001</c:v>
                </c:pt>
                <c:pt idx="452">
                  <c:v>0.328496747900001</c:v>
                </c:pt>
                <c:pt idx="453">
                  <c:v>0.328496747900001</c:v>
                </c:pt>
                <c:pt idx="454">
                  <c:v>0.328496747900001</c:v>
                </c:pt>
                <c:pt idx="455">
                  <c:v>0.328496747900001</c:v>
                </c:pt>
                <c:pt idx="456">
                  <c:v>0.328496747900001</c:v>
                </c:pt>
                <c:pt idx="457">
                  <c:v>0.328496747900001</c:v>
                </c:pt>
                <c:pt idx="458">
                  <c:v>0.328496747900001</c:v>
                </c:pt>
                <c:pt idx="459">
                  <c:v>0.328496747900001</c:v>
                </c:pt>
                <c:pt idx="460">
                  <c:v>0.328496747900001</c:v>
                </c:pt>
                <c:pt idx="461">
                  <c:v>0.328496747900001</c:v>
                </c:pt>
                <c:pt idx="462">
                  <c:v>0.328496747900001</c:v>
                </c:pt>
                <c:pt idx="463">
                  <c:v>0.328496747900001</c:v>
                </c:pt>
                <c:pt idx="464">
                  <c:v>0.328496747900001</c:v>
                </c:pt>
                <c:pt idx="465">
                  <c:v>0.328496747900001</c:v>
                </c:pt>
                <c:pt idx="466">
                  <c:v>0.328496747900001</c:v>
                </c:pt>
                <c:pt idx="467">
                  <c:v>0.328496747900001</c:v>
                </c:pt>
                <c:pt idx="468">
                  <c:v>0.328496747900001</c:v>
                </c:pt>
                <c:pt idx="469">
                  <c:v>0.33212649520000098</c:v>
                </c:pt>
                <c:pt idx="470">
                  <c:v>0.33212649520000098</c:v>
                </c:pt>
                <c:pt idx="471">
                  <c:v>0.33212649520000098</c:v>
                </c:pt>
                <c:pt idx="472">
                  <c:v>0.33212649520000098</c:v>
                </c:pt>
                <c:pt idx="473">
                  <c:v>0.33212649520000098</c:v>
                </c:pt>
                <c:pt idx="474">
                  <c:v>0.33212649520000098</c:v>
                </c:pt>
                <c:pt idx="475">
                  <c:v>0.33579612980000001</c:v>
                </c:pt>
                <c:pt idx="476">
                  <c:v>0.33579612980000001</c:v>
                </c:pt>
                <c:pt idx="477">
                  <c:v>0.33946576449999999</c:v>
                </c:pt>
                <c:pt idx="478">
                  <c:v>0.33946576449999999</c:v>
                </c:pt>
                <c:pt idx="479">
                  <c:v>0.33946576449999999</c:v>
                </c:pt>
                <c:pt idx="480">
                  <c:v>0.33946576449999999</c:v>
                </c:pt>
                <c:pt idx="481">
                  <c:v>0.33946576449999999</c:v>
                </c:pt>
                <c:pt idx="482">
                  <c:v>0.33946576449999999</c:v>
                </c:pt>
                <c:pt idx="483">
                  <c:v>0.3469294282</c:v>
                </c:pt>
                <c:pt idx="484">
                  <c:v>0.3469294282</c:v>
                </c:pt>
                <c:pt idx="485">
                  <c:v>0.3469294282</c:v>
                </c:pt>
                <c:pt idx="486">
                  <c:v>0.3469294282</c:v>
                </c:pt>
                <c:pt idx="487">
                  <c:v>0.3469294282</c:v>
                </c:pt>
                <c:pt idx="488">
                  <c:v>0.3469294282</c:v>
                </c:pt>
                <c:pt idx="489">
                  <c:v>0.35072635009999997</c:v>
                </c:pt>
                <c:pt idx="490">
                  <c:v>0.35072635009999997</c:v>
                </c:pt>
                <c:pt idx="491">
                  <c:v>0.354523272</c:v>
                </c:pt>
                <c:pt idx="492">
                  <c:v>0.354523272</c:v>
                </c:pt>
                <c:pt idx="493">
                  <c:v>0.354523272</c:v>
                </c:pt>
                <c:pt idx="494">
                  <c:v>0.354523272</c:v>
                </c:pt>
                <c:pt idx="495">
                  <c:v>0.354523272</c:v>
                </c:pt>
                <c:pt idx="496">
                  <c:v>0.354523272</c:v>
                </c:pt>
                <c:pt idx="497">
                  <c:v>0.354523272</c:v>
                </c:pt>
                <c:pt idx="498">
                  <c:v>0.354523272</c:v>
                </c:pt>
                <c:pt idx="499">
                  <c:v>0.358388402100001</c:v>
                </c:pt>
                <c:pt idx="500">
                  <c:v>0.358388402100001</c:v>
                </c:pt>
                <c:pt idx="501">
                  <c:v>0.358388402100001</c:v>
                </c:pt>
                <c:pt idx="502">
                  <c:v>0.358388402100001</c:v>
                </c:pt>
                <c:pt idx="503">
                  <c:v>0.36227695729999998</c:v>
                </c:pt>
                <c:pt idx="504">
                  <c:v>0.36227695729999998</c:v>
                </c:pt>
                <c:pt idx="505">
                  <c:v>0.36227695729999998</c:v>
                </c:pt>
                <c:pt idx="506">
                  <c:v>0.36227695729999998</c:v>
                </c:pt>
                <c:pt idx="507">
                  <c:v>0.36618936860000001</c:v>
                </c:pt>
                <c:pt idx="508">
                  <c:v>0.36618936860000001</c:v>
                </c:pt>
                <c:pt idx="509">
                  <c:v>0.36618936860000001</c:v>
                </c:pt>
                <c:pt idx="510">
                  <c:v>0.36618936860000001</c:v>
                </c:pt>
                <c:pt idx="511">
                  <c:v>0.36618936860000001</c:v>
                </c:pt>
                <c:pt idx="512">
                  <c:v>0.36618936860000001</c:v>
                </c:pt>
                <c:pt idx="513">
                  <c:v>0.37015068499999998</c:v>
                </c:pt>
                <c:pt idx="514">
                  <c:v>0.37015068499999998</c:v>
                </c:pt>
                <c:pt idx="515">
                  <c:v>0.37015068499999998</c:v>
                </c:pt>
                <c:pt idx="516">
                  <c:v>0.37015068499999998</c:v>
                </c:pt>
                <c:pt idx="517">
                  <c:v>0.37015068499999998</c:v>
                </c:pt>
                <c:pt idx="518">
                  <c:v>0.37015068499999998</c:v>
                </c:pt>
                <c:pt idx="519">
                  <c:v>0.37015068499999998</c:v>
                </c:pt>
                <c:pt idx="520">
                  <c:v>0.37015068499999998</c:v>
                </c:pt>
                <c:pt idx="521">
                  <c:v>0.37015068499999998</c:v>
                </c:pt>
                <c:pt idx="522">
                  <c:v>0.37015068499999998</c:v>
                </c:pt>
                <c:pt idx="523">
                  <c:v>0.37421422900000001</c:v>
                </c:pt>
                <c:pt idx="524">
                  <c:v>0.37421422900000001</c:v>
                </c:pt>
                <c:pt idx="525">
                  <c:v>0.37421422900000001</c:v>
                </c:pt>
                <c:pt idx="526">
                  <c:v>0.37421422900000001</c:v>
                </c:pt>
                <c:pt idx="527">
                  <c:v>0.37421422900000001</c:v>
                </c:pt>
                <c:pt idx="528">
                  <c:v>0.37421422900000001</c:v>
                </c:pt>
                <c:pt idx="529">
                  <c:v>0.37421422900000001</c:v>
                </c:pt>
                <c:pt idx="530">
                  <c:v>0.37421422900000001</c:v>
                </c:pt>
                <c:pt idx="531">
                  <c:v>0.37421422900000001</c:v>
                </c:pt>
                <c:pt idx="532">
                  <c:v>0.37421422900000001</c:v>
                </c:pt>
                <c:pt idx="533">
                  <c:v>0.37421422900000001</c:v>
                </c:pt>
                <c:pt idx="534">
                  <c:v>0.37421422900000001</c:v>
                </c:pt>
                <c:pt idx="535">
                  <c:v>0.37421422900000001</c:v>
                </c:pt>
                <c:pt idx="536">
                  <c:v>0.37421422900000001</c:v>
                </c:pt>
                <c:pt idx="537">
                  <c:v>0.37421422900000001</c:v>
                </c:pt>
                <c:pt idx="538">
                  <c:v>0.37421422900000001</c:v>
                </c:pt>
                <c:pt idx="539">
                  <c:v>0.37421422900000001</c:v>
                </c:pt>
                <c:pt idx="540">
                  <c:v>0.37421422900000001</c:v>
                </c:pt>
                <c:pt idx="541">
                  <c:v>0.378529992900001</c:v>
                </c:pt>
                <c:pt idx="542">
                  <c:v>0.378529992900001</c:v>
                </c:pt>
                <c:pt idx="543">
                  <c:v>0.378529992900001</c:v>
                </c:pt>
                <c:pt idx="544">
                  <c:v>0.378529992900001</c:v>
                </c:pt>
                <c:pt idx="545">
                  <c:v>0.382875937</c:v>
                </c:pt>
                <c:pt idx="546">
                  <c:v>0.382875937</c:v>
                </c:pt>
                <c:pt idx="547">
                  <c:v>0.382875937</c:v>
                </c:pt>
                <c:pt idx="548">
                  <c:v>0.382875937</c:v>
                </c:pt>
                <c:pt idx="549">
                  <c:v>0.382875937</c:v>
                </c:pt>
                <c:pt idx="550">
                  <c:v>0.382875937</c:v>
                </c:pt>
                <c:pt idx="551">
                  <c:v>0.38728396599999998</c:v>
                </c:pt>
                <c:pt idx="552">
                  <c:v>0.38728396599999998</c:v>
                </c:pt>
                <c:pt idx="553">
                  <c:v>0.38728396599999998</c:v>
                </c:pt>
                <c:pt idx="554">
                  <c:v>0.38728396599999998</c:v>
                </c:pt>
                <c:pt idx="555">
                  <c:v>0.38728396599999998</c:v>
                </c:pt>
                <c:pt idx="556">
                  <c:v>0.38728396599999998</c:v>
                </c:pt>
                <c:pt idx="557">
                  <c:v>0.38728396599999998</c:v>
                </c:pt>
                <c:pt idx="558">
                  <c:v>0.38728396599999998</c:v>
                </c:pt>
                <c:pt idx="559">
                  <c:v>0.38728396599999998</c:v>
                </c:pt>
                <c:pt idx="560">
                  <c:v>0.38728396599999998</c:v>
                </c:pt>
                <c:pt idx="561">
                  <c:v>0.38728396599999998</c:v>
                </c:pt>
                <c:pt idx="562">
                  <c:v>0.38728396599999998</c:v>
                </c:pt>
                <c:pt idx="563">
                  <c:v>0.38728396599999998</c:v>
                </c:pt>
                <c:pt idx="564">
                  <c:v>0.38728396599999998</c:v>
                </c:pt>
                <c:pt idx="565">
                  <c:v>0.38728396599999998</c:v>
                </c:pt>
                <c:pt idx="566">
                  <c:v>0.38728396599999998</c:v>
                </c:pt>
                <c:pt idx="567">
                  <c:v>0.38728396599999998</c:v>
                </c:pt>
                <c:pt idx="568">
                  <c:v>0.38728396599999998</c:v>
                </c:pt>
                <c:pt idx="569">
                  <c:v>0.39203370269999999</c:v>
                </c:pt>
                <c:pt idx="570">
                  <c:v>0.39203370269999999</c:v>
                </c:pt>
                <c:pt idx="571">
                  <c:v>0.39678343939999999</c:v>
                </c:pt>
                <c:pt idx="572">
                  <c:v>0.39678343939999999</c:v>
                </c:pt>
                <c:pt idx="573">
                  <c:v>0.39678343939999999</c:v>
                </c:pt>
                <c:pt idx="574">
                  <c:v>0.39678343939999999</c:v>
                </c:pt>
                <c:pt idx="575">
                  <c:v>0.39678343939999999</c:v>
                </c:pt>
                <c:pt idx="576">
                  <c:v>0.39678343939999999</c:v>
                </c:pt>
                <c:pt idx="577">
                  <c:v>0.39678343939999999</c:v>
                </c:pt>
                <c:pt idx="578">
                  <c:v>0.39678343939999999</c:v>
                </c:pt>
                <c:pt idx="579">
                  <c:v>0.39678343939999999</c:v>
                </c:pt>
                <c:pt idx="580">
                  <c:v>0.39678343939999999</c:v>
                </c:pt>
                <c:pt idx="581">
                  <c:v>0.39678343939999999</c:v>
                </c:pt>
                <c:pt idx="582">
                  <c:v>0.39678343939999999</c:v>
                </c:pt>
                <c:pt idx="583">
                  <c:v>0.40185248620000003</c:v>
                </c:pt>
                <c:pt idx="584">
                  <c:v>0.40185248620000003</c:v>
                </c:pt>
                <c:pt idx="585">
                  <c:v>0.40185248620000003</c:v>
                </c:pt>
                <c:pt idx="586">
                  <c:v>0.40185248620000003</c:v>
                </c:pt>
              </c:numCache>
            </c:numRef>
          </c:yVal>
          <c:smooth val="0"/>
          <c:extLst>
            <c:ext xmlns:c16="http://schemas.microsoft.com/office/drawing/2014/chart" uri="{C3380CC4-5D6E-409C-BE32-E72D297353CC}">
              <c16:uniqueId val="{00000000-ED2B-9149-9605-A1D6790072D3}"/>
            </c:ext>
          </c:extLst>
        </c:ser>
        <c:dLbls>
          <c:showLegendKey val="0"/>
          <c:showVal val="0"/>
          <c:showCatName val="0"/>
          <c:showSerName val="0"/>
          <c:showPercent val="0"/>
          <c:showBubbleSize val="0"/>
        </c:dLbls>
        <c:axId val="-2137035912"/>
        <c:axId val="-2137042616"/>
      </c:scatterChart>
      <c:valAx>
        <c:axId val="-2137035912"/>
        <c:scaling>
          <c:orientation val="minMax"/>
          <c:max val="60"/>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r>
                  <a:rPr lang="en-US"/>
                  <a:t>Months since randomization</a:t>
                </a:r>
              </a:p>
            </c:rich>
          </c:tx>
          <c:layout>
            <c:manualLayout>
              <c:xMode val="edge"/>
              <c:yMode val="edge"/>
              <c:x val="0.35945558471857703"/>
              <c:y val="0.9097587716453140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1197" b="0" i="0" u="none" strike="noStrike" kern="1200" spc="0" baseline="0">
                <a:solidFill>
                  <a:schemeClr val="dk1">
                    <a:lumMod val="65000"/>
                    <a:lumOff val="35000"/>
                  </a:schemeClr>
                </a:solidFill>
                <a:latin typeface="+mn-lt"/>
                <a:ea typeface="+mn-ea"/>
                <a:cs typeface="+mn-cs"/>
              </a:defRPr>
            </a:pPr>
            <a:endParaRPr lang="en-US"/>
          </a:p>
        </c:txPr>
        <c:crossAx val="-2137042616"/>
        <c:crosses val="autoZero"/>
        <c:crossBetween val="midCat"/>
        <c:majorUnit val="6"/>
      </c:valAx>
      <c:valAx>
        <c:axId val="-2137042616"/>
        <c:scaling>
          <c:orientation val="minMax"/>
          <c:max val="0.5"/>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r>
                  <a:rPr lang="en-US"/>
                  <a:t>Event Rate</a:t>
                </a:r>
              </a:p>
            </c:rich>
          </c:tx>
          <c:layout>
            <c:manualLayout>
              <c:xMode val="edge"/>
              <c:yMode val="edge"/>
              <c:x val="5.4577856333570699E-4"/>
              <c:y val="0.327440259499652"/>
            </c:manualLayout>
          </c:layout>
          <c:overlay val="0"/>
          <c:spPr>
            <a:noFill/>
            <a:ln>
              <a:noFill/>
            </a:ln>
            <a:effectLst/>
          </c:spPr>
          <c:txPr>
            <a:bodyPr rot="-54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1197" b="0" i="0" u="none" strike="noStrike" kern="1200" spc="0" baseline="0">
                <a:solidFill>
                  <a:schemeClr val="dk1">
                    <a:lumMod val="65000"/>
                    <a:lumOff val="35000"/>
                  </a:schemeClr>
                </a:solidFill>
                <a:latin typeface="+mn-lt"/>
                <a:ea typeface="+mn-ea"/>
                <a:cs typeface="+mn-cs"/>
              </a:defRPr>
            </a:pPr>
            <a:endParaRPr lang="en-US"/>
          </a:p>
        </c:txPr>
        <c:crossAx val="-2137035912"/>
        <c:crosses val="autoZero"/>
        <c:crossBetween val="midCat"/>
        <c:majorUnit val="0.1"/>
      </c:valAx>
      <c:spPr>
        <a:gradFill>
          <a:gsLst>
            <a:gs pos="100000">
              <a:schemeClr val="lt1">
                <a:lumMod val="95000"/>
              </a:schemeClr>
            </a:gs>
            <a:gs pos="0">
              <a:schemeClr val="lt1">
                <a:alpha val="0"/>
              </a:schemeClr>
            </a:gs>
          </a:gsLst>
          <a:lin ang="5400000" scaled="0"/>
        </a:gradFill>
        <a:ln>
          <a:noFill/>
        </a:ln>
        <a:effectLst/>
      </c:spPr>
    </c:plotArea>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6">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1197" kern="120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effectRef idx="1"/>
    <cs:fontRef idx="minor">
      <a:schemeClr val="dk1"/>
    </cs:fontRef>
    <cs:spPr>
      <a:ln w="9525" cap="flat" cmpd="sng" algn="ctr">
        <a:solidFill>
          <a:schemeClr val="phClr">
            <a:alpha val="70000"/>
          </a:schemeClr>
        </a:solidFill>
        <a:prstDash val="sysDot"/>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rnd">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rnd">
        <a:solidFill>
          <a:schemeClr val="dk1">
            <a:lumMod val="65000"/>
            <a:lumOff val="35000"/>
          </a:schemeClr>
        </a:solidFill>
        <a:round/>
      </a:ln>
    </cs:spPr>
  </cs:downBar>
  <cs:dropLine>
    <cs:lnRef idx="0"/>
    <cs:fillRef idx="0"/>
    <cs:effectRef idx="0"/>
    <cs:fontRef idx="minor">
      <a:schemeClr val="dk1"/>
    </cs:fontRef>
    <cs:spPr>
      <a:ln w="9525" cap="rnd">
        <a:solidFill>
          <a:schemeClr val="dk1">
            <a:lumMod val="35000"/>
            <a:lumOff val="65000"/>
          </a:schemeClr>
        </a:solidFill>
        <a:round/>
      </a:ln>
    </cs:spPr>
  </cs:dropLine>
  <cs:errorBar>
    <cs:lnRef idx="0"/>
    <cs:fillRef idx="0"/>
    <cs:effectRef idx="0"/>
    <cs:fontRef idx="minor">
      <a:schemeClr val="dk1"/>
    </cs:fontRef>
    <cs:spPr>
      <a:ln w="9525" cap="rnd">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rnd">
        <a:solidFill>
          <a:schemeClr val="dk1">
            <a:lumMod val="35000"/>
            <a:lumOff val="65000"/>
          </a:schemeClr>
        </a:solidFill>
        <a:round/>
      </a:ln>
    </cs:spPr>
  </cs:hiLoLine>
  <cs:leaderLine>
    <cs:lnRef idx="0"/>
    <cs:fillRef idx="0"/>
    <cs:effectRef idx="0"/>
    <cs:fontRef idx="minor">
      <a:schemeClr val="dk1"/>
    </cs:fontRef>
    <cs:spPr>
      <a:ln w="9525" cap="rnd">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spc="0" baseline="0"/>
  </cs:legend>
  <cs:plotArea>
    <cs:lnRef idx="0"/>
    <cs:fillRef idx="0"/>
    <cs:effectRef idx="0"/>
    <cs:fontRef idx="minor">
      <a:schemeClr val="dk1"/>
    </cs:fontRef>
    <cs:spPr>
      <a:gradFill>
        <a:gsLst>
          <a:gs pos="100000">
            <a:schemeClr val="lt1">
              <a:lumMod val="95000"/>
            </a:schemeClr>
          </a:gs>
          <a:gs pos="0">
            <a:schemeClr val="lt1">
              <a:alpha val="0"/>
            </a:schemeClr>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1197" kern="1200"/>
  </cs:seriesAxis>
  <cs:seriesLine>
    <cs:lnRef idx="0"/>
    <cs:fillRef idx="0"/>
    <cs:effectRef idx="0"/>
    <cs:fontRef idx="minor">
      <a:schemeClr val="dk1"/>
    </cs:fontRef>
    <cs:spPr>
      <a:ln w="9525" cap="rnd">
        <a:solidFill>
          <a:schemeClr val="dk1">
            <a:lumMod val="35000"/>
            <a:lumOff val="65000"/>
          </a:schemeClr>
        </a:solidFill>
        <a:round/>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spPr>
      <a:ln w="9525" cap="rnd">
        <a:solidFill>
          <a:schemeClr val="dk1">
            <a:lumMod val="25000"/>
            <a:lumOff val="75000"/>
          </a:schemeClr>
        </a:solidFill>
        <a:round/>
      </a:ln>
    </cs:spPr>
    <cs:defRPr sz="1197" kern="1200" spc="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E2E34C-9CA1-4AD4-AC18-BDEE102A0D43}" type="doc">
      <dgm:prSet loTypeId="urn:microsoft.com/office/officeart/2008/layout/VerticalCurvedList" loCatId="list" qsTypeId="urn:microsoft.com/office/officeart/2005/8/quickstyle/simple3" qsCatId="simple" csTypeId="urn:microsoft.com/office/officeart/2005/8/colors/colorful1" csCatId="colorful" phldr="1"/>
      <dgm:spPr/>
      <dgm:t>
        <a:bodyPr/>
        <a:lstStyle/>
        <a:p>
          <a:endParaRPr lang="en-US"/>
        </a:p>
      </dgm:t>
    </dgm:pt>
    <dgm:pt modelId="{EA2B88BF-BFE1-4847-B290-3242F81B3553}">
      <dgm:prSet phldrT="[Text]" custT="1"/>
      <dgm:spPr/>
      <dgm:t>
        <a:bodyPr/>
        <a:lstStyle/>
        <a:p>
          <a:r>
            <a:rPr lang="en-US" sz="1200" b="0" i="0" dirty="0">
              <a:latin typeface="Arial" panose="020B0604020202020204" pitchFamily="34" charset="0"/>
              <a:cs typeface="Arial" panose="020B0604020202020204" pitchFamily="34" charset="0"/>
            </a:rPr>
            <a:t>The Government fully </a:t>
          </a:r>
          <a:r>
            <a:rPr lang="en-US" sz="1200" b="1" i="0" dirty="0">
              <a:latin typeface="Arial" panose="020B0604020202020204" pitchFamily="34" charset="0"/>
              <a:cs typeface="Arial" panose="020B0604020202020204" pitchFamily="34" charset="0"/>
            </a:rPr>
            <a:t>recognizes</a:t>
          </a:r>
          <a:r>
            <a:rPr lang="en-US" sz="1200" b="0" i="0" dirty="0">
              <a:latin typeface="Arial" panose="020B0604020202020204" pitchFamily="34" charset="0"/>
              <a:cs typeface="Arial" panose="020B0604020202020204" pitchFamily="34" charset="0"/>
            </a:rPr>
            <a:t> that childhood lead poisoning is an issue of serious concern in the country that must be addressed</a:t>
          </a:r>
        </a:p>
        <a:p>
          <a:r>
            <a:rPr lang="en-US" sz="1200" b="0" i="0" dirty="0">
              <a:latin typeface="Arial" panose="020B0604020202020204" pitchFamily="34" charset="0"/>
              <a:cs typeface="Arial" panose="020B0604020202020204" pitchFamily="34" charset="0"/>
            </a:rPr>
            <a:t>The Government has </a:t>
          </a:r>
          <a:r>
            <a:rPr lang="en-US" sz="1200" b="1" i="0" dirty="0">
              <a:latin typeface="Arial" panose="020B0604020202020204" pitchFamily="34" charset="0"/>
              <a:cs typeface="Arial" panose="020B0604020202020204" pitchFamily="34" charset="0"/>
            </a:rPr>
            <a:t>data on the levels of childhood lead exposure</a:t>
          </a:r>
          <a:r>
            <a:rPr lang="en-US" sz="1200" b="0" i="0" dirty="0">
              <a:latin typeface="Arial" panose="020B0604020202020204" pitchFamily="34" charset="0"/>
              <a:cs typeface="Arial" panose="020B0604020202020204" pitchFamily="34" charset="0"/>
            </a:rPr>
            <a:t> as the basis for action</a:t>
          </a:r>
        </a:p>
        <a:p>
          <a:r>
            <a:rPr lang="en-US" sz="1200" b="0" i="0" dirty="0">
              <a:latin typeface="Arial" panose="020B0604020202020204" pitchFamily="34" charset="0"/>
              <a:cs typeface="Arial" panose="020B0604020202020204" pitchFamily="34" charset="0"/>
            </a:rPr>
            <a:t>The Government has a </a:t>
          </a:r>
          <a:r>
            <a:rPr lang="en-US" sz="1200" b="1" i="0" dirty="0">
              <a:latin typeface="Arial" panose="020B0604020202020204" pitchFamily="34" charset="0"/>
              <a:cs typeface="Arial" panose="020B0604020202020204" pitchFamily="34" charset="0"/>
            </a:rPr>
            <a:t>potential list of sources </a:t>
          </a:r>
          <a:r>
            <a:rPr lang="en-US" sz="1200" b="0" i="0" dirty="0">
              <a:latin typeface="Arial" panose="020B0604020202020204" pitchFamily="34" charset="0"/>
              <a:cs typeface="Arial" panose="020B0604020202020204" pitchFamily="34" charset="0"/>
            </a:rPr>
            <a:t>of childhood lead exposure in the country as the basis for action</a:t>
          </a:r>
        </a:p>
      </dgm:t>
    </dgm:pt>
    <dgm:pt modelId="{73461367-9D56-411D-B634-DA82CBC7A64D}" type="parTrans" cxnId="{659BA84E-B92A-4DA0-823C-80E5C3D2F8AF}">
      <dgm:prSet/>
      <dgm:spPr/>
      <dgm:t>
        <a:bodyPr/>
        <a:lstStyle/>
        <a:p>
          <a:endParaRPr lang="en-US" b="0"/>
        </a:p>
      </dgm:t>
    </dgm:pt>
    <dgm:pt modelId="{FF08FADB-5A86-480D-8BC3-3BCD5FF51322}" type="sibTrans" cxnId="{659BA84E-B92A-4DA0-823C-80E5C3D2F8AF}">
      <dgm:prSet/>
      <dgm:spPr/>
      <dgm:t>
        <a:bodyPr/>
        <a:lstStyle/>
        <a:p>
          <a:endParaRPr lang="en-US" b="0"/>
        </a:p>
      </dgm:t>
    </dgm:pt>
    <dgm:pt modelId="{9925C166-09CF-416F-8418-45C26ECC0DC6}">
      <dgm:prSet phldrT="[Text]" custT="1"/>
      <dgm:spPr/>
      <dgm:t>
        <a:bodyPr/>
        <a:lstStyle/>
        <a:p>
          <a:r>
            <a:rPr lang="en-US" sz="1200" b="1" i="0" dirty="0">
              <a:latin typeface="Arial" panose="020B0604020202020204" pitchFamily="34" charset="0"/>
              <a:cs typeface="Arial" panose="020B0604020202020204" pitchFamily="34" charset="0"/>
            </a:rPr>
            <a:t>Institutional mandates </a:t>
          </a:r>
          <a:r>
            <a:rPr lang="en-US" sz="1200" b="0" i="0" dirty="0">
              <a:latin typeface="Arial" panose="020B0604020202020204" pitchFamily="34" charset="0"/>
              <a:cs typeface="Arial" panose="020B0604020202020204" pitchFamily="34" charset="0"/>
            </a:rPr>
            <a:t>to address the issue of lead poisoning across health and environment sectors are in place</a:t>
          </a:r>
        </a:p>
        <a:p>
          <a:r>
            <a:rPr lang="en-US" sz="1200" b="1" i="0" dirty="0">
              <a:latin typeface="Arial" panose="020B0604020202020204" pitchFamily="34" charset="0"/>
              <a:cs typeface="Arial" panose="020B0604020202020204" pitchFamily="34" charset="0"/>
            </a:rPr>
            <a:t>Coordination mechanisms </a:t>
          </a:r>
          <a:r>
            <a:rPr lang="en-US" sz="1200" b="0" i="0" dirty="0">
              <a:latin typeface="Arial" panose="020B0604020202020204" pitchFamily="34" charset="0"/>
              <a:cs typeface="Arial" panose="020B0604020202020204" pitchFamily="34" charset="0"/>
            </a:rPr>
            <a:t>involving education, trade and industry, labour and other relevant sectors are in place</a:t>
          </a:r>
        </a:p>
        <a:p>
          <a:r>
            <a:rPr lang="en-US" sz="1200" b="1" i="0" dirty="0">
              <a:latin typeface="Arial" panose="020B0604020202020204" pitchFamily="34" charset="0"/>
              <a:cs typeface="Arial" panose="020B0604020202020204" pitchFamily="34" charset="0"/>
            </a:rPr>
            <a:t>Strategy or plan to address lead poisoning</a:t>
          </a:r>
          <a:r>
            <a:rPr lang="en-US" sz="1200" b="0" i="0" dirty="0">
              <a:latin typeface="Arial" panose="020B0604020202020204" pitchFamily="34" charset="0"/>
              <a:cs typeface="Arial" panose="020B0604020202020204" pitchFamily="34" charset="0"/>
            </a:rPr>
            <a:t> is in place and this is reflected across the priorities of key sectors</a:t>
          </a:r>
        </a:p>
      </dgm:t>
    </dgm:pt>
    <dgm:pt modelId="{C740A877-EC68-4E81-B1A9-7107F512C53E}" type="parTrans" cxnId="{261485AE-8196-4D30-9158-149563E450F0}">
      <dgm:prSet/>
      <dgm:spPr/>
      <dgm:t>
        <a:bodyPr/>
        <a:lstStyle/>
        <a:p>
          <a:endParaRPr lang="en-US" b="0"/>
        </a:p>
      </dgm:t>
    </dgm:pt>
    <dgm:pt modelId="{298EF39B-94A9-4E93-B433-5370BC36BA9B}" type="sibTrans" cxnId="{261485AE-8196-4D30-9158-149563E450F0}">
      <dgm:prSet/>
      <dgm:spPr/>
      <dgm:t>
        <a:bodyPr/>
        <a:lstStyle/>
        <a:p>
          <a:endParaRPr lang="en-US" b="0"/>
        </a:p>
      </dgm:t>
    </dgm:pt>
    <dgm:pt modelId="{47F58748-9C84-4308-97B5-FCF1528538F8}">
      <dgm:prSet phldrT="[Text]" custT="1"/>
      <dgm:spPr/>
      <dgm:t>
        <a:bodyPr/>
        <a:lstStyle/>
        <a:p>
          <a:r>
            <a:rPr lang="en-US" sz="1200" b="0" i="0" dirty="0">
              <a:latin typeface="Arial" panose="020B0604020202020204" pitchFamily="34" charset="0"/>
              <a:cs typeface="Arial" panose="020B0604020202020204" pitchFamily="34" charset="0"/>
            </a:rPr>
            <a:t>The </a:t>
          </a:r>
          <a:r>
            <a:rPr lang="en-US" sz="1200" b="1" i="0" dirty="0">
              <a:latin typeface="Arial" panose="020B0604020202020204" pitchFamily="34" charset="0"/>
              <a:cs typeface="Arial" panose="020B0604020202020204" pitchFamily="34" charset="0"/>
            </a:rPr>
            <a:t>health system is equipped </a:t>
          </a:r>
          <a:r>
            <a:rPr lang="en-US" sz="1200" b="0" i="0" dirty="0">
              <a:latin typeface="Arial" panose="020B0604020202020204" pitchFamily="34" charset="0"/>
              <a:cs typeface="Arial" panose="020B0604020202020204" pitchFamily="34" charset="0"/>
            </a:rPr>
            <a:t>to prevent and manage lead poisoning</a:t>
          </a:r>
        </a:p>
        <a:p>
          <a:r>
            <a:rPr lang="en-US" sz="1200" b="1" i="0" dirty="0">
              <a:latin typeface="Arial" panose="020B0604020202020204" pitchFamily="34" charset="0"/>
              <a:cs typeface="Arial" panose="020B0604020202020204" pitchFamily="34" charset="0"/>
            </a:rPr>
            <a:t>Risk communication measures </a:t>
          </a:r>
          <a:r>
            <a:rPr lang="en-US" sz="1200" b="0" i="0" dirty="0">
              <a:latin typeface="Arial" panose="020B0604020202020204" pitchFamily="34" charset="0"/>
              <a:cs typeface="Arial" panose="020B0604020202020204" pitchFamily="34" charset="0"/>
            </a:rPr>
            <a:t>to increase awareness and protecting children are being implemented</a:t>
          </a:r>
        </a:p>
        <a:p>
          <a:r>
            <a:rPr lang="en-US" sz="1200" b="1" i="0" dirty="0">
              <a:latin typeface="Arial" panose="020B0604020202020204" pitchFamily="34" charset="0"/>
              <a:cs typeface="Arial" panose="020B0604020202020204" pitchFamily="34" charset="0"/>
            </a:rPr>
            <a:t>Surveillance system </a:t>
          </a:r>
          <a:r>
            <a:rPr lang="en-US" sz="1200" b="0" i="0" dirty="0">
              <a:latin typeface="Arial" panose="020B0604020202020204" pitchFamily="34" charset="0"/>
              <a:cs typeface="Arial" panose="020B0604020202020204" pitchFamily="34" charset="0"/>
            </a:rPr>
            <a:t>to periodically monitor childhood lead poisoning and address the sources is in place</a:t>
          </a:r>
        </a:p>
      </dgm:t>
    </dgm:pt>
    <dgm:pt modelId="{DD01BB98-6C22-44BB-8236-51837EAA7060}" type="parTrans" cxnId="{9F726C11-8CFF-4BF3-85D6-CE0E7C9AE821}">
      <dgm:prSet/>
      <dgm:spPr/>
      <dgm:t>
        <a:bodyPr/>
        <a:lstStyle/>
        <a:p>
          <a:endParaRPr lang="en-US" b="0"/>
        </a:p>
      </dgm:t>
    </dgm:pt>
    <dgm:pt modelId="{EB45A72C-212B-478D-875E-2E5D5BF2CDC7}" type="sibTrans" cxnId="{9F726C11-8CFF-4BF3-85D6-CE0E7C9AE821}">
      <dgm:prSet/>
      <dgm:spPr/>
      <dgm:t>
        <a:bodyPr/>
        <a:lstStyle/>
        <a:p>
          <a:endParaRPr lang="en-US" b="0"/>
        </a:p>
      </dgm:t>
    </dgm:pt>
    <dgm:pt modelId="{4DEEFC25-69A7-40F0-A63B-7BBE51F2B2BF}">
      <dgm:prSet custT="1"/>
      <dgm:spPr/>
      <dgm:t>
        <a:bodyPr/>
        <a:lstStyle/>
        <a:p>
          <a:r>
            <a:rPr lang="en-US" sz="1200" b="0" i="0" dirty="0">
              <a:latin typeface="Arial" panose="020B0604020202020204" pitchFamily="34" charset="0"/>
              <a:cs typeface="Arial" panose="020B0604020202020204" pitchFamily="34" charset="0"/>
            </a:rPr>
            <a:t>Appropriate laws, standards, and regulations to eliminate or limit the use of lead in all </a:t>
          </a:r>
          <a:r>
            <a:rPr lang="en-US" sz="1200" b="1" i="0" dirty="0">
              <a:latin typeface="Arial" panose="020B0604020202020204" pitchFamily="34" charset="0"/>
              <a:cs typeface="Arial" panose="020B0604020202020204" pitchFamily="34" charset="0"/>
            </a:rPr>
            <a:t>consumer products </a:t>
          </a:r>
          <a:r>
            <a:rPr lang="en-US" sz="1200" b="0" i="0" dirty="0">
              <a:latin typeface="Arial" panose="020B0604020202020204" pitchFamily="34" charset="0"/>
              <a:cs typeface="Arial" panose="020B0604020202020204" pitchFamily="34" charset="0"/>
            </a:rPr>
            <a:t>are in place</a:t>
          </a:r>
        </a:p>
        <a:p>
          <a:r>
            <a:rPr lang="en-US" sz="1200" b="0" i="0" dirty="0">
              <a:latin typeface="Arial" panose="020B0604020202020204" pitchFamily="34" charset="0"/>
              <a:cs typeface="Arial" panose="020B0604020202020204" pitchFamily="34" charset="0"/>
            </a:rPr>
            <a:t>National standards/regulations and strategies for the </a:t>
          </a:r>
          <a:r>
            <a:rPr lang="en-US" sz="1200" b="1" i="0" dirty="0">
              <a:latin typeface="Arial" panose="020B0604020202020204" pitchFamily="34" charset="0"/>
              <a:cs typeface="Arial" panose="020B0604020202020204" pitchFamily="34" charset="0"/>
            </a:rPr>
            <a:t>environmentally sound management of lead in industrial applicat</a:t>
          </a:r>
          <a:r>
            <a:rPr lang="en-US" sz="1200" b="0" i="0" dirty="0">
              <a:latin typeface="Arial" panose="020B0604020202020204" pitchFamily="34" charset="0"/>
              <a:cs typeface="Arial" panose="020B0604020202020204" pitchFamily="34" charset="0"/>
            </a:rPr>
            <a:t>ions are established</a:t>
          </a:r>
        </a:p>
        <a:p>
          <a:r>
            <a:rPr lang="en-US" sz="1200" b="0" i="0" dirty="0">
              <a:latin typeface="Arial" panose="020B0604020202020204" pitchFamily="34" charset="0"/>
              <a:cs typeface="Arial" panose="020B0604020202020204" pitchFamily="34" charset="0"/>
            </a:rPr>
            <a:t>There is </a:t>
          </a:r>
          <a:r>
            <a:rPr lang="en-US" sz="1200" b="1" i="0" dirty="0">
              <a:latin typeface="Arial" panose="020B0604020202020204" pitchFamily="34" charset="0"/>
              <a:cs typeface="Arial" panose="020B0604020202020204" pitchFamily="34" charset="0"/>
            </a:rPr>
            <a:t>environmental protection capacity </a:t>
          </a:r>
          <a:r>
            <a:rPr lang="en-US" sz="1200" b="0" i="0" dirty="0">
              <a:latin typeface="Arial" panose="020B0604020202020204" pitchFamily="34" charset="0"/>
              <a:cs typeface="Arial" panose="020B0604020202020204" pitchFamily="34" charset="0"/>
            </a:rPr>
            <a:t>to identify and address the sources of lead poisoning </a:t>
          </a:r>
        </a:p>
      </dgm:t>
    </dgm:pt>
    <dgm:pt modelId="{EEBF927F-47F6-45D2-979C-C677236EEBA7}" type="parTrans" cxnId="{8E7C72F6-4B1D-4761-9228-7F582331A496}">
      <dgm:prSet/>
      <dgm:spPr/>
      <dgm:t>
        <a:bodyPr/>
        <a:lstStyle/>
        <a:p>
          <a:endParaRPr lang="en-US" b="0"/>
        </a:p>
      </dgm:t>
    </dgm:pt>
    <dgm:pt modelId="{D073E2A9-F65D-4596-9B20-C66AD854895D}" type="sibTrans" cxnId="{8E7C72F6-4B1D-4761-9228-7F582331A496}">
      <dgm:prSet/>
      <dgm:spPr/>
      <dgm:t>
        <a:bodyPr/>
        <a:lstStyle/>
        <a:p>
          <a:endParaRPr lang="en-US" b="0"/>
        </a:p>
      </dgm:t>
    </dgm:pt>
    <dgm:pt modelId="{C553D6C3-C940-4B50-8EE5-050891E904DE}">
      <dgm:prSet custT="1"/>
      <dgm:spPr/>
      <dgm:t>
        <a:bodyPr/>
        <a:lstStyle/>
        <a:p>
          <a:r>
            <a:rPr lang="en-US" sz="1200" b="0" i="0" dirty="0">
              <a:latin typeface="Arial" panose="020B0604020202020204" pitchFamily="34" charset="0"/>
              <a:cs typeface="Arial" panose="020B0604020202020204" pitchFamily="34" charset="0"/>
            </a:rPr>
            <a:t>National standards to ensure the elimination or limit the use of lead in all consumer products and the environmentally sound management of lead in industrial applications are </a:t>
          </a:r>
          <a:r>
            <a:rPr lang="en-US" sz="1200" b="1" i="0" dirty="0">
              <a:latin typeface="Arial" panose="020B0604020202020204" pitchFamily="34" charset="0"/>
              <a:cs typeface="Arial" panose="020B0604020202020204" pitchFamily="34" charset="0"/>
            </a:rPr>
            <a:t>being enforced</a:t>
          </a:r>
        </a:p>
        <a:p>
          <a:r>
            <a:rPr lang="en-US" sz="1200" b="0" i="0" dirty="0">
              <a:latin typeface="Arial" panose="020B0604020202020204" pitchFamily="34" charset="0"/>
              <a:cs typeface="Arial" panose="020B0604020202020204" pitchFamily="34" charset="0"/>
            </a:rPr>
            <a:t>Policy and economic measures that promote environmentally sound and safe recycling while promoting livelihood opportunities for </a:t>
          </a:r>
          <a:r>
            <a:rPr lang="en-US" sz="1200" b="1" i="0" dirty="0">
              <a:latin typeface="Arial" panose="020B0604020202020204" pitchFamily="34" charset="0"/>
              <a:cs typeface="Arial" panose="020B0604020202020204" pitchFamily="34" charset="0"/>
            </a:rPr>
            <a:t>the informal recyclers of used lead-acid batteries and electronic waste </a:t>
          </a:r>
          <a:r>
            <a:rPr lang="en-US" sz="1200" b="0" i="0" dirty="0">
              <a:latin typeface="Arial" panose="020B0604020202020204" pitchFamily="34" charset="0"/>
              <a:cs typeface="Arial" panose="020B0604020202020204" pitchFamily="34" charset="0"/>
            </a:rPr>
            <a:t>are being implemented</a:t>
          </a:r>
        </a:p>
        <a:p>
          <a:r>
            <a:rPr lang="en-US" sz="1200" b="0" i="0" dirty="0">
              <a:latin typeface="Arial" panose="020B0604020202020204" pitchFamily="34" charset="0"/>
              <a:cs typeface="Arial" panose="020B0604020202020204" pitchFamily="34" charset="0"/>
            </a:rPr>
            <a:t>Contaminated soil and water in the environment is being addressed </a:t>
          </a:r>
          <a:r>
            <a:rPr lang="en-US" sz="1200" b="1" i="0" dirty="0">
              <a:latin typeface="Arial" panose="020B0604020202020204" pitchFamily="34" charset="0"/>
              <a:cs typeface="Arial" panose="020B0604020202020204" pitchFamily="34" charset="0"/>
            </a:rPr>
            <a:t>through remediation measures or replacement of infrastructure</a:t>
          </a:r>
          <a:endParaRPr lang="en-US" sz="1800" b="1" i="0" dirty="0">
            <a:latin typeface="Arial" panose="020B0604020202020204" pitchFamily="34" charset="0"/>
            <a:cs typeface="Arial" panose="020B0604020202020204" pitchFamily="34" charset="0"/>
          </a:endParaRPr>
        </a:p>
      </dgm:t>
    </dgm:pt>
    <dgm:pt modelId="{CA203CEA-FE2E-4BBD-9D5A-9415596A6361}" type="parTrans" cxnId="{9207E015-A11E-464A-A194-485E2E94969E}">
      <dgm:prSet/>
      <dgm:spPr/>
      <dgm:t>
        <a:bodyPr/>
        <a:lstStyle/>
        <a:p>
          <a:endParaRPr lang="en-US" b="0"/>
        </a:p>
      </dgm:t>
    </dgm:pt>
    <dgm:pt modelId="{E0805D07-42FF-4E35-9DBE-F3DDBC05E3F7}" type="sibTrans" cxnId="{9207E015-A11E-464A-A194-485E2E94969E}">
      <dgm:prSet/>
      <dgm:spPr/>
      <dgm:t>
        <a:bodyPr/>
        <a:lstStyle/>
        <a:p>
          <a:endParaRPr lang="en-US" b="0"/>
        </a:p>
      </dgm:t>
    </dgm:pt>
    <dgm:pt modelId="{17D09239-8A62-498A-B16B-4233C2F82AA0}" type="pres">
      <dgm:prSet presAssocID="{FCE2E34C-9CA1-4AD4-AC18-BDEE102A0D43}" presName="Name0" presStyleCnt="0">
        <dgm:presLayoutVars>
          <dgm:chMax val="7"/>
          <dgm:chPref val="7"/>
          <dgm:dir/>
        </dgm:presLayoutVars>
      </dgm:prSet>
      <dgm:spPr/>
    </dgm:pt>
    <dgm:pt modelId="{224E7FE4-677B-47ED-A813-6CEB66E307EA}" type="pres">
      <dgm:prSet presAssocID="{FCE2E34C-9CA1-4AD4-AC18-BDEE102A0D43}" presName="Name1" presStyleCnt="0"/>
      <dgm:spPr/>
    </dgm:pt>
    <dgm:pt modelId="{4EC6830F-B65A-470E-8D5C-D9B59CE052D0}" type="pres">
      <dgm:prSet presAssocID="{FCE2E34C-9CA1-4AD4-AC18-BDEE102A0D43}" presName="cycle" presStyleCnt="0"/>
      <dgm:spPr/>
    </dgm:pt>
    <dgm:pt modelId="{6006063F-1242-4100-A49E-675260D71791}" type="pres">
      <dgm:prSet presAssocID="{FCE2E34C-9CA1-4AD4-AC18-BDEE102A0D43}" presName="srcNode" presStyleLbl="node1" presStyleIdx="0" presStyleCnt="5"/>
      <dgm:spPr/>
    </dgm:pt>
    <dgm:pt modelId="{706A995A-AAE7-4D97-8EB6-7D8727F9E9EB}" type="pres">
      <dgm:prSet presAssocID="{FCE2E34C-9CA1-4AD4-AC18-BDEE102A0D43}" presName="conn" presStyleLbl="parChTrans1D2" presStyleIdx="0" presStyleCnt="1"/>
      <dgm:spPr/>
    </dgm:pt>
    <dgm:pt modelId="{DF17D97F-E9C0-488A-A53A-5BBDE1A67BF7}" type="pres">
      <dgm:prSet presAssocID="{FCE2E34C-9CA1-4AD4-AC18-BDEE102A0D43}" presName="extraNode" presStyleLbl="node1" presStyleIdx="0" presStyleCnt="5"/>
      <dgm:spPr/>
    </dgm:pt>
    <dgm:pt modelId="{B89A9482-35BC-4D23-943E-E272D7184DDB}" type="pres">
      <dgm:prSet presAssocID="{FCE2E34C-9CA1-4AD4-AC18-BDEE102A0D43}" presName="dstNode" presStyleLbl="node1" presStyleIdx="0" presStyleCnt="5"/>
      <dgm:spPr/>
    </dgm:pt>
    <dgm:pt modelId="{F69C7310-C736-41BD-BA3D-940D083C4451}" type="pres">
      <dgm:prSet presAssocID="{EA2B88BF-BFE1-4847-B290-3242F81B3553}" presName="text_1" presStyleLbl="node1" presStyleIdx="0" presStyleCnt="5">
        <dgm:presLayoutVars>
          <dgm:bulletEnabled val="1"/>
        </dgm:presLayoutVars>
      </dgm:prSet>
      <dgm:spPr/>
    </dgm:pt>
    <dgm:pt modelId="{524BB689-506C-4929-97CB-7B5DF1BC2E9A}" type="pres">
      <dgm:prSet presAssocID="{EA2B88BF-BFE1-4847-B290-3242F81B3553}" presName="accent_1" presStyleCnt="0"/>
      <dgm:spPr/>
    </dgm:pt>
    <dgm:pt modelId="{AD13C499-5D13-40FC-BCCD-A8961D65F833}" type="pres">
      <dgm:prSet presAssocID="{EA2B88BF-BFE1-4847-B290-3242F81B3553}" presName="accentRepeatNode" presStyleLbl="solidFgAcc1" presStyleIdx="0" presStyleCnt="5"/>
      <dgm:spPr>
        <a:solidFill>
          <a:schemeClr val="accent3">
            <a:lumMod val="20000"/>
            <a:lumOff val="80000"/>
          </a:schemeClr>
        </a:solidFill>
        <a:ln>
          <a:noFill/>
        </a:ln>
      </dgm:spPr>
    </dgm:pt>
    <dgm:pt modelId="{3DC5618C-DE41-4E4B-B57B-87718AAD78F5}" type="pres">
      <dgm:prSet presAssocID="{9925C166-09CF-416F-8418-45C26ECC0DC6}" presName="text_2" presStyleLbl="node1" presStyleIdx="1" presStyleCnt="5">
        <dgm:presLayoutVars>
          <dgm:bulletEnabled val="1"/>
        </dgm:presLayoutVars>
      </dgm:prSet>
      <dgm:spPr/>
    </dgm:pt>
    <dgm:pt modelId="{B50C0BE3-805D-4947-88CF-5E247A510652}" type="pres">
      <dgm:prSet presAssocID="{9925C166-09CF-416F-8418-45C26ECC0DC6}" presName="accent_2" presStyleCnt="0"/>
      <dgm:spPr/>
    </dgm:pt>
    <dgm:pt modelId="{6A5385A0-11FB-4689-863F-CF1589F93477}" type="pres">
      <dgm:prSet presAssocID="{9925C166-09CF-416F-8418-45C26ECC0DC6}" presName="accentRepeatNode" presStyleLbl="solidFgAcc1" presStyleIdx="1" presStyleCnt="5"/>
      <dgm:spPr>
        <a:solidFill>
          <a:schemeClr val="accent3">
            <a:lumMod val="20000"/>
            <a:lumOff val="80000"/>
          </a:schemeClr>
        </a:solidFill>
        <a:ln>
          <a:noFill/>
        </a:ln>
      </dgm:spPr>
    </dgm:pt>
    <dgm:pt modelId="{433C1BB2-7268-42F8-B384-17D0206D3BCD}" type="pres">
      <dgm:prSet presAssocID="{47F58748-9C84-4308-97B5-FCF1528538F8}" presName="text_3" presStyleLbl="node1" presStyleIdx="2" presStyleCnt="5">
        <dgm:presLayoutVars>
          <dgm:bulletEnabled val="1"/>
        </dgm:presLayoutVars>
      </dgm:prSet>
      <dgm:spPr/>
    </dgm:pt>
    <dgm:pt modelId="{4FDF9EBF-796C-4C80-B290-ACF5CEE1984D}" type="pres">
      <dgm:prSet presAssocID="{47F58748-9C84-4308-97B5-FCF1528538F8}" presName="accent_3" presStyleCnt="0"/>
      <dgm:spPr/>
    </dgm:pt>
    <dgm:pt modelId="{08514B68-8D17-4683-8ECC-6D48D2B0FEAA}" type="pres">
      <dgm:prSet presAssocID="{47F58748-9C84-4308-97B5-FCF1528538F8}" presName="accentRepeatNode" presStyleLbl="solidFgAcc1" presStyleIdx="2" presStyleCnt="5"/>
      <dgm:spPr>
        <a:solidFill>
          <a:schemeClr val="accent3">
            <a:lumMod val="20000"/>
            <a:lumOff val="80000"/>
          </a:schemeClr>
        </a:solidFill>
        <a:ln>
          <a:noFill/>
        </a:ln>
      </dgm:spPr>
    </dgm:pt>
    <dgm:pt modelId="{249473FB-B981-4608-AD85-CB26EF9EF9DA}" type="pres">
      <dgm:prSet presAssocID="{4DEEFC25-69A7-40F0-A63B-7BBE51F2B2BF}" presName="text_4" presStyleLbl="node1" presStyleIdx="3" presStyleCnt="5">
        <dgm:presLayoutVars>
          <dgm:bulletEnabled val="1"/>
        </dgm:presLayoutVars>
      </dgm:prSet>
      <dgm:spPr/>
    </dgm:pt>
    <dgm:pt modelId="{F01AA81E-CD9C-4C8D-AA5A-46426A42CC65}" type="pres">
      <dgm:prSet presAssocID="{4DEEFC25-69A7-40F0-A63B-7BBE51F2B2BF}" presName="accent_4" presStyleCnt="0"/>
      <dgm:spPr/>
    </dgm:pt>
    <dgm:pt modelId="{AD256022-74C9-4752-BC54-6C5951FCAC5B}" type="pres">
      <dgm:prSet presAssocID="{4DEEFC25-69A7-40F0-A63B-7BBE51F2B2BF}" presName="accentRepeatNode" presStyleLbl="solidFgAcc1" presStyleIdx="3" presStyleCnt="5"/>
      <dgm:spPr>
        <a:solidFill>
          <a:schemeClr val="accent3">
            <a:lumMod val="20000"/>
            <a:lumOff val="80000"/>
          </a:schemeClr>
        </a:solidFill>
        <a:ln>
          <a:noFill/>
        </a:ln>
      </dgm:spPr>
    </dgm:pt>
    <dgm:pt modelId="{52895486-AA7D-4E37-BF39-276D8CA2939B}" type="pres">
      <dgm:prSet presAssocID="{C553D6C3-C940-4B50-8EE5-050891E904DE}" presName="text_5" presStyleLbl="node1" presStyleIdx="4" presStyleCnt="5" custScaleY="120885">
        <dgm:presLayoutVars>
          <dgm:bulletEnabled val="1"/>
        </dgm:presLayoutVars>
      </dgm:prSet>
      <dgm:spPr/>
    </dgm:pt>
    <dgm:pt modelId="{F4B44CAF-0788-4E8E-8AAE-13DEF61B0F8B}" type="pres">
      <dgm:prSet presAssocID="{C553D6C3-C940-4B50-8EE5-050891E904DE}" presName="accent_5" presStyleCnt="0"/>
      <dgm:spPr/>
    </dgm:pt>
    <dgm:pt modelId="{8AC2644C-941A-4434-B948-4691C25327DD}" type="pres">
      <dgm:prSet presAssocID="{C553D6C3-C940-4B50-8EE5-050891E904DE}" presName="accentRepeatNode" presStyleLbl="solidFgAcc1" presStyleIdx="4" presStyleCnt="5"/>
      <dgm:spPr>
        <a:solidFill>
          <a:schemeClr val="accent3">
            <a:lumMod val="20000"/>
            <a:lumOff val="80000"/>
          </a:schemeClr>
        </a:solidFill>
        <a:ln>
          <a:noFill/>
        </a:ln>
      </dgm:spPr>
    </dgm:pt>
  </dgm:ptLst>
  <dgm:cxnLst>
    <dgm:cxn modelId="{9F726C11-8CFF-4BF3-85D6-CE0E7C9AE821}" srcId="{FCE2E34C-9CA1-4AD4-AC18-BDEE102A0D43}" destId="{47F58748-9C84-4308-97B5-FCF1528538F8}" srcOrd="2" destOrd="0" parTransId="{DD01BB98-6C22-44BB-8236-51837EAA7060}" sibTransId="{EB45A72C-212B-478D-875E-2E5D5BF2CDC7}"/>
    <dgm:cxn modelId="{9207E015-A11E-464A-A194-485E2E94969E}" srcId="{FCE2E34C-9CA1-4AD4-AC18-BDEE102A0D43}" destId="{C553D6C3-C940-4B50-8EE5-050891E904DE}" srcOrd="4" destOrd="0" parTransId="{CA203CEA-FE2E-4BBD-9D5A-9415596A6361}" sibTransId="{E0805D07-42FF-4E35-9DBE-F3DDBC05E3F7}"/>
    <dgm:cxn modelId="{BEB3032A-F99D-49A4-A580-826FAD415395}" type="presOf" srcId="{FCE2E34C-9CA1-4AD4-AC18-BDEE102A0D43}" destId="{17D09239-8A62-498A-B16B-4233C2F82AA0}" srcOrd="0" destOrd="0" presId="urn:microsoft.com/office/officeart/2008/layout/VerticalCurvedList"/>
    <dgm:cxn modelId="{FC31FA41-72D0-47EC-9420-A4196D3E45AF}" type="presOf" srcId="{4DEEFC25-69A7-40F0-A63B-7BBE51F2B2BF}" destId="{249473FB-B981-4608-AD85-CB26EF9EF9DA}" srcOrd="0" destOrd="0" presId="urn:microsoft.com/office/officeart/2008/layout/VerticalCurvedList"/>
    <dgm:cxn modelId="{659BA84E-B92A-4DA0-823C-80E5C3D2F8AF}" srcId="{FCE2E34C-9CA1-4AD4-AC18-BDEE102A0D43}" destId="{EA2B88BF-BFE1-4847-B290-3242F81B3553}" srcOrd="0" destOrd="0" parTransId="{73461367-9D56-411D-B634-DA82CBC7A64D}" sibTransId="{FF08FADB-5A86-480D-8BC3-3BCD5FF51322}"/>
    <dgm:cxn modelId="{FD536E79-C664-429F-89BD-10840EE5B731}" type="presOf" srcId="{9925C166-09CF-416F-8418-45C26ECC0DC6}" destId="{3DC5618C-DE41-4E4B-B57B-87718AAD78F5}" srcOrd="0" destOrd="0" presId="urn:microsoft.com/office/officeart/2008/layout/VerticalCurvedList"/>
    <dgm:cxn modelId="{4D572B85-C87B-4EDD-A96D-044A4D94A157}" type="presOf" srcId="{47F58748-9C84-4308-97B5-FCF1528538F8}" destId="{433C1BB2-7268-42F8-B384-17D0206D3BCD}" srcOrd="0" destOrd="0" presId="urn:microsoft.com/office/officeart/2008/layout/VerticalCurvedList"/>
    <dgm:cxn modelId="{3A63D586-AEAF-4C24-AE93-D0BF5D1CBC3D}" type="presOf" srcId="{FF08FADB-5A86-480D-8BC3-3BCD5FF51322}" destId="{706A995A-AAE7-4D97-8EB6-7D8727F9E9EB}" srcOrd="0" destOrd="0" presId="urn:microsoft.com/office/officeart/2008/layout/VerticalCurvedList"/>
    <dgm:cxn modelId="{F81E9593-C807-4006-B936-0DCBB38C9FB9}" type="presOf" srcId="{C553D6C3-C940-4B50-8EE5-050891E904DE}" destId="{52895486-AA7D-4E37-BF39-276D8CA2939B}" srcOrd="0" destOrd="0" presId="urn:microsoft.com/office/officeart/2008/layout/VerticalCurvedList"/>
    <dgm:cxn modelId="{261485AE-8196-4D30-9158-149563E450F0}" srcId="{FCE2E34C-9CA1-4AD4-AC18-BDEE102A0D43}" destId="{9925C166-09CF-416F-8418-45C26ECC0DC6}" srcOrd="1" destOrd="0" parTransId="{C740A877-EC68-4E81-B1A9-7107F512C53E}" sibTransId="{298EF39B-94A9-4E93-B433-5370BC36BA9B}"/>
    <dgm:cxn modelId="{BFF0A8DE-F4E4-4160-AE4D-260BD7E7644A}" type="presOf" srcId="{EA2B88BF-BFE1-4847-B290-3242F81B3553}" destId="{F69C7310-C736-41BD-BA3D-940D083C4451}" srcOrd="0" destOrd="0" presId="urn:microsoft.com/office/officeart/2008/layout/VerticalCurvedList"/>
    <dgm:cxn modelId="{8E7C72F6-4B1D-4761-9228-7F582331A496}" srcId="{FCE2E34C-9CA1-4AD4-AC18-BDEE102A0D43}" destId="{4DEEFC25-69A7-40F0-A63B-7BBE51F2B2BF}" srcOrd="3" destOrd="0" parTransId="{EEBF927F-47F6-45D2-979C-C677236EEBA7}" sibTransId="{D073E2A9-F65D-4596-9B20-C66AD854895D}"/>
    <dgm:cxn modelId="{A9BFC7A7-887C-44D2-8FE2-E5D339D9F71B}" type="presParOf" srcId="{17D09239-8A62-498A-B16B-4233C2F82AA0}" destId="{224E7FE4-677B-47ED-A813-6CEB66E307EA}" srcOrd="0" destOrd="0" presId="urn:microsoft.com/office/officeart/2008/layout/VerticalCurvedList"/>
    <dgm:cxn modelId="{CEAB7D03-7F8A-49A7-BB8A-B32BB856AFE9}" type="presParOf" srcId="{224E7FE4-677B-47ED-A813-6CEB66E307EA}" destId="{4EC6830F-B65A-470E-8D5C-D9B59CE052D0}" srcOrd="0" destOrd="0" presId="urn:microsoft.com/office/officeart/2008/layout/VerticalCurvedList"/>
    <dgm:cxn modelId="{4EF5BAE1-C29C-4FAE-9D15-436D809B350B}" type="presParOf" srcId="{4EC6830F-B65A-470E-8D5C-D9B59CE052D0}" destId="{6006063F-1242-4100-A49E-675260D71791}" srcOrd="0" destOrd="0" presId="urn:microsoft.com/office/officeart/2008/layout/VerticalCurvedList"/>
    <dgm:cxn modelId="{2536BA0A-590B-4376-B9F6-D92F24E0727E}" type="presParOf" srcId="{4EC6830F-B65A-470E-8D5C-D9B59CE052D0}" destId="{706A995A-AAE7-4D97-8EB6-7D8727F9E9EB}" srcOrd="1" destOrd="0" presId="urn:microsoft.com/office/officeart/2008/layout/VerticalCurvedList"/>
    <dgm:cxn modelId="{5B9593A8-9D17-4B3A-97DD-638CEAB07C00}" type="presParOf" srcId="{4EC6830F-B65A-470E-8D5C-D9B59CE052D0}" destId="{DF17D97F-E9C0-488A-A53A-5BBDE1A67BF7}" srcOrd="2" destOrd="0" presId="urn:microsoft.com/office/officeart/2008/layout/VerticalCurvedList"/>
    <dgm:cxn modelId="{87B2ECD5-3BD7-450E-B0BF-96FB2FFD1F12}" type="presParOf" srcId="{4EC6830F-B65A-470E-8D5C-D9B59CE052D0}" destId="{B89A9482-35BC-4D23-943E-E272D7184DDB}" srcOrd="3" destOrd="0" presId="urn:microsoft.com/office/officeart/2008/layout/VerticalCurvedList"/>
    <dgm:cxn modelId="{2E2651FF-4271-4BEE-9A56-FFE73FB93897}" type="presParOf" srcId="{224E7FE4-677B-47ED-A813-6CEB66E307EA}" destId="{F69C7310-C736-41BD-BA3D-940D083C4451}" srcOrd="1" destOrd="0" presId="urn:microsoft.com/office/officeart/2008/layout/VerticalCurvedList"/>
    <dgm:cxn modelId="{88FC7DD2-9117-40AC-AF62-D602992FC3E4}" type="presParOf" srcId="{224E7FE4-677B-47ED-A813-6CEB66E307EA}" destId="{524BB689-506C-4929-97CB-7B5DF1BC2E9A}" srcOrd="2" destOrd="0" presId="urn:microsoft.com/office/officeart/2008/layout/VerticalCurvedList"/>
    <dgm:cxn modelId="{C220FBF8-547F-4EFB-A84F-81D9CB0DE57F}" type="presParOf" srcId="{524BB689-506C-4929-97CB-7B5DF1BC2E9A}" destId="{AD13C499-5D13-40FC-BCCD-A8961D65F833}" srcOrd="0" destOrd="0" presId="urn:microsoft.com/office/officeart/2008/layout/VerticalCurvedList"/>
    <dgm:cxn modelId="{6B896276-6CAB-4F59-BD29-39F6C7CC8B4E}" type="presParOf" srcId="{224E7FE4-677B-47ED-A813-6CEB66E307EA}" destId="{3DC5618C-DE41-4E4B-B57B-87718AAD78F5}" srcOrd="3" destOrd="0" presId="urn:microsoft.com/office/officeart/2008/layout/VerticalCurvedList"/>
    <dgm:cxn modelId="{F313FAA6-E473-4CD2-A781-FD473AA653A4}" type="presParOf" srcId="{224E7FE4-677B-47ED-A813-6CEB66E307EA}" destId="{B50C0BE3-805D-4947-88CF-5E247A510652}" srcOrd="4" destOrd="0" presId="urn:microsoft.com/office/officeart/2008/layout/VerticalCurvedList"/>
    <dgm:cxn modelId="{20297CEB-8418-4458-9B38-28C7B3451EF7}" type="presParOf" srcId="{B50C0BE3-805D-4947-88CF-5E247A510652}" destId="{6A5385A0-11FB-4689-863F-CF1589F93477}" srcOrd="0" destOrd="0" presId="urn:microsoft.com/office/officeart/2008/layout/VerticalCurvedList"/>
    <dgm:cxn modelId="{F761E08B-03E9-4BFB-AE99-68EACC60610A}" type="presParOf" srcId="{224E7FE4-677B-47ED-A813-6CEB66E307EA}" destId="{433C1BB2-7268-42F8-B384-17D0206D3BCD}" srcOrd="5" destOrd="0" presId="urn:microsoft.com/office/officeart/2008/layout/VerticalCurvedList"/>
    <dgm:cxn modelId="{659DBECA-F23E-40A8-8A05-4F143A3037F7}" type="presParOf" srcId="{224E7FE4-677B-47ED-A813-6CEB66E307EA}" destId="{4FDF9EBF-796C-4C80-B290-ACF5CEE1984D}" srcOrd="6" destOrd="0" presId="urn:microsoft.com/office/officeart/2008/layout/VerticalCurvedList"/>
    <dgm:cxn modelId="{F640A7A6-B680-4A1F-B018-C40FEA43799F}" type="presParOf" srcId="{4FDF9EBF-796C-4C80-B290-ACF5CEE1984D}" destId="{08514B68-8D17-4683-8ECC-6D48D2B0FEAA}" srcOrd="0" destOrd="0" presId="urn:microsoft.com/office/officeart/2008/layout/VerticalCurvedList"/>
    <dgm:cxn modelId="{A83A234F-B307-468F-A1AF-7119AB2DA498}" type="presParOf" srcId="{224E7FE4-677B-47ED-A813-6CEB66E307EA}" destId="{249473FB-B981-4608-AD85-CB26EF9EF9DA}" srcOrd="7" destOrd="0" presId="urn:microsoft.com/office/officeart/2008/layout/VerticalCurvedList"/>
    <dgm:cxn modelId="{DE7988E8-AC2E-49D2-8679-21660008EED1}" type="presParOf" srcId="{224E7FE4-677B-47ED-A813-6CEB66E307EA}" destId="{F01AA81E-CD9C-4C8D-AA5A-46426A42CC65}" srcOrd="8" destOrd="0" presId="urn:microsoft.com/office/officeart/2008/layout/VerticalCurvedList"/>
    <dgm:cxn modelId="{7EB51C98-3A60-4BE0-82F4-EA9DD3EB8B26}" type="presParOf" srcId="{F01AA81E-CD9C-4C8D-AA5A-46426A42CC65}" destId="{AD256022-74C9-4752-BC54-6C5951FCAC5B}" srcOrd="0" destOrd="0" presId="urn:microsoft.com/office/officeart/2008/layout/VerticalCurvedList"/>
    <dgm:cxn modelId="{94B5035F-9386-4AD0-96A1-B1B16A7D6E15}" type="presParOf" srcId="{224E7FE4-677B-47ED-A813-6CEB66E307EA}" destId="{52895486-AA7D-4E37-BF39-276D8CA2939B}" srcOrd="9" destOrd="0" presId="urn:microsoft.com/office/officeart/2008/layout/VerticalCurvedList"/>
    <dgm:cxn modelId="{D025C658-ADD4-4CC4-B5A1-C37425E55C5C}" type="presParOf" srcId="{224E7FE4-677B-47ED-A813-6CEB66E307EA}" destId="{F4B44CAF-0788-4E8E-8AAE-13DEF61B0F8B}" srcOrd="10" destOrd="0" presId="urn:microsoft.com/office/officeart/2008/layout/VerticalCurvedList"/>
    <dgm:cxn modelId="{DE5F4A72-4890-4E11-BD28-1F0400E21320}" type="presParOf" srcId="{F4B44CAF-0788-4E8E-8AAE-13DEF61B0F8B}" destId="{8AC2644C-941A-4434-B948-4691C25327D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A995A-AAE7-4D97-8EB6-7D8727F9E9EB}">
      <dsp:nvSpPr>
        <dsp:cNvPr id="0" name=""/>
        <dsp:cNvSpPr/>
      </dsp:nvSpPr>
      <dsp:spPr>
        <a:xfrm>
          <a:off x="-7360659" y="-1124962"/>
          <a:ext cx="8759008" cy="8759008"/>
        </a:xfrm>
        <a:prstGeom prst="blockArc">
          <a:avLst>
            <a:gd name="adj1" fmla="val 18900000"/>
            <a:gd name="adj2" fmla="val 2700000"/>
            <a:gd name="adj3" fmla="val 247"/>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9C7310-C736-41BD-BA3D-940D083C4451}">
      <dsp:nvSpPr>
        <dsp:cNvPr id="0" name=""/>
        <dsp:cNvSpPr/>
      </dsp:nvSpPr>
      <dsp:spPr>
        <a:xfrm>
          <a:off x="610478" y="406687"/>
          <a:ext cx="10647512" cy="813895"/>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6030" tIns="30480" rIns="30480" bIns="30480" numCol="1" spcCol="1270" anchor="ctr" anchorCtr="0">
          <a:noAutofit/>
        </a:bodyPr>
        <a:lstStyle/>
        <a:p>
          <a:pPr marL="0" lvl="0" indent="0" algn="l" defTabSz="533400">
            <a:lnSpc>
              <a:spcPct val="90000"/>
            </a:lnSpc>
            <a:spcBef>
              <a:spcPct val="0"/>
            </a:spcBef>
            <a:spcAft>
              <a:spcPct val="35000"/>
            </a:spcAft>
            <a:buNone/>
          </a:pPr>
          <a:r>
            <a:rPr lang="en-US" sz="1200" b="0" i="0" kern="1200" dirty="0">
              <a:latin typeface="Arial" panose="020B0604020202020204" pitchFamily="34" charset="0"/>
              <a:cs typeface="Arial" panose="020B0604020202020204" pitchFamily="34" charset="0"/>
            </a:rPr>
            <a:t>The Government fully </a:t>
          </a:r>
          <a:r>
            <a:rPr lang="en-US" sz="1200" b="1" i="0" kern="1200" dirty="0">
              <a:latin typeface="Arial" panose="020B0604020202020204" pitchFamily="34" charset="0"/>
              <a:cs typeface="Arial" panose="020B0604020202020204" pitchFamily="34" charset="0"/>
            </a:rPr>
            <a:t>recognizes</a:t>
          </a:r>
          <a:r>
            <a:rPr lang="en-US" sz="1200" b="0" i="0" kern="1200" dirty="0">
              <a:latin typeface="Arial" panose="020B0604020202020204" pitchFamily="34" charset="0"/>
              <a:cs typeface="Arial" panose="020B0604020202020204" pitchFamily="34" charset="0"/>
            </a:rPr>
            <a:t> that childhood lead poisoning is an issue of serious concern in the country that must be addressed</a:t>
          </a:r>
        </a:p>
        <a:p>
          <a:pPr marL="0" lvl="0" indent="0" algn="l" defTabSz="533400">
            <a:lnSpc>
              <a:spcPct val="90000"/>
            </a:lnSpc>
            <a:spcBef>
              <a:spcPct val="0"/>
            </a:spcBef>
            <a:spcAft>
              <a:spcPct val="35000"/>
            </a:spcAft>
            <a:buNone/>
          </a:pPr>
          <a:r>
            <a:rPr lang="en-US" sz="1200" b="0" i="0" kern="1200" dirty="0">
              <a:latin typeface="Arial" panose="020B0604020202020204" pitchFamily="34" charset="0"/>
              <a:cs typeface="Arial" panose="020B0604020202020204" pitchFamily="34" charset="0"/>
            </a:rPr>
            <a:t>The Government has </a:t>
          </a:r>
          <a:r>
            <a:rPr lang="en-US" sz="1200" b="1" i="0" kern="1200" dirty="0">
              <a:latin typeface="Arial" panose="020B0604020202020204" pitchFamily="34" charset="0"/>
              <a:cs typeface="Arial" panose="020B0604020202020204" pitchFamily="34" charset="0"/>
            </a:rPr>
            <a:t>data on the levels of childhood lead exposure</a:t>
          </a:r>
          <a:r>
            <a:rPr lang="en-US" sz="1200" b="0" i="0" kern="1200" dirty="0">
              <a:latin typeface="Arial" panose="020B0604020202020204" pitchFamily="34" charset="0"/>
              <a:cs typeface="Arial" panose="020B0604020202020204" pitchFamily="34" charset="0"/>
            </a:rPr>
            <a:t> as the basis for action</a:t>
          </a:r>
        </a:p>
        <a:p>
          <a:pPr marL="0" lvl="0" indent="0" algn="l" defTabSz="533400">
            <a:lnSpc>
              <a:spcPct val="90000"/>
            </a:lnSpc>
            <a:spcBef>
              <a:spcPct val="0"/>
            </a:spcBef>
            <a:spcAft>
              <a:spcPct val="35000"/>
            </a:spcAft>
            <a:buNone/>
          </a:pPr>
          <a:r>
            <a:rPr lang="en-US" sz="1200" b="0" i="0" kern="1200" dirty="0">
              <a:latin typeface="Arial" panose="020B0604020202020204" pitchFamily="34" charset="0"/>
              <a:cs typeface="Arial" panose="020B0604020202020204" pitchFamily="34" charset="0"/>
            </a:rPr>
            <a:t>The Government has a </a:t>
          </a:r>
          <a:r>
            <a:rPr lang="en-US" sz="1200" b="1" i="0" kern="1200" dirty="0">
              <a:latin typeface="Arial" panose="020B0604020202020204" pitchFamily="34" charset="0"/>
              <a:cs typeface="Arial" panose="020B0604020202020204" pitchFamily="34" charset="0"/>
            </a:rPr>
            <a:t>potential list of sources </a:t>
          </a:r>
          <a:r>
            <a:rPr lang="en-US" sz="1200" b="0" i="0" kern="1200" dirty="0">
              <a:latin typeface="Arial" panose="020B0604020202020204" pitchFamily="34" charset="0"/>
              <a:cs typeface="Arial" panose="020B0604020202020204" pitchFamily="34" charset="0"/>
            </a:rPr>
            <a:t>of childhood lead exposure in the country as the basis for action</a:t>
          </a:r>
        </a:p>
      </dsp:txBody>
      <dsp:txXfrm>
        <a:off x="610478" y="406687"/>
        <a:ext cx="10647512" cy="813895"/>
      </dsp:txXfrm>
    </dsp:sp>
    <dsp:sp modelId="{AD13C499-5D13-40FC-BCCD-A8961D65F833}">
      <dsp:nvSpPr>
        <dsp:cNvPr id="0" name=""/>
        <dsp:cNvSpPr/>
      </dsp:nvSpPr>
      <dsp:spPr>
        <a:xfrm>
          <a:off x="101793" y="304950"/>
          <a:ext cx="1017369" cy="1017369"/>
        </a:xfrm>
        <a:prstGeom prst="ellipse">
          <a:avLst/>
        </a:prstGeom>
        <a:solidFill>
          <a:schemeClr val="accent3">
            <a:lumMod val="20000"/>
            <a:lumOff val="80000"/>
          </a:schemeClr>
        </a:solidFill>
        <a:ln w="6350" cap="flat" cmpd="sng" algn="ctr">
          <a:noFill/>
          <a:prstDash val="solid"/>
          <a:miter lim="800000"/>
        </a:ln>
        <a:effectLst/>
      </dsp:spPr>
      <dsp:style>
        <a:lnRef idx="1">
          <a:scrgbClr r="0" g="0" b="0"/>
        </a:lnRef>
        <a:fillRef idx="2">
          <a:scrgbClr r="0" g="0" b="0"/>
        </a:fillRef>
        <a:effectRef idx="0">
          <a:scrgbClr r="0" g="0" b="0"/>
        </a:effectRef>
        <a:fontRef idx="minor"/>
      </dsp:style>
    </dsp:sp>
    <dsp:sp modelId="{3DC5618C-DE41-4E4B-B57B-87718AAD78F5}">
      <dsp:nvSpPr>
        <dsp:cNvPr id="0" name=""/>
        <dsp:cNvSpPr/>
      </dsp:nvSpPr>
      <dsp:spPr>
        <a:xfrm>
          <a:off x="1193692" y="1627140"/>
          <a:ext cx="10064298" cy="813895"/>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6030" tIns="30480" rIns="30480" bIns="30480" numCol="1" spcCol="1270" anchor="ctr" anchorCtr="0">
          <a:noAutofit/>
        </a:bodyPr>
        <a:lstStyle/>
        <a:p>
          <a:pPr marL="0" lvl="0" indent="0" algn="l" defTabSz="533400">
            <a:lnSpc>
              <a:spcPct val="90000"/>
            </a:lnSpc>
            <a:spcBef>
              <a:spcPct val="0"/>
            </a:spcBef>
            <a:spcAft>
              <a:spcPct val="35000"/>
            </a:spcAft>
            <a:buNone/>
          </a:pPr>
          <a:r>
            <a:rPr lang="en-US" sz="1200" b="1" i="0" kern="1200" dirty="0">
              <a:latin typeface="Arial" panose="020B0604020202020204" pitchFamily="34" charset="0"/>
              <a:cs typeface="Arial" panose="020B0604020202020204" pitchFamily="34" charset="0"/>
            </a:rPr>
            <a:t>Institutional mandates </a:t>
          </a:r>
          <a:r>
            <a:rPr lang="en-US" sz="1200" b="0" i="0" kern="1200" dirty="0">
              <a:latin typeface="Arial" panose="020B0604020202020204" pitchFamily="34" charset="0"/>
              <a:cs typeface="Arial" panose="020B0604020202020204" pitchFamily="34" charset="0"/>
            </a:rPr>
            <a:t>to address the issue of lead poisoning across health and environment sectors are in place</a:t>
          </a:r>
        </a:p>
        <a:p>
          <a:pPr marL="0" lvl="0" indent="0" algn="l" defTabSz="533400">
            <a:lnSpc>
              <a:spcPct val="90000"/>
            </a:lnSpc>
            <a:spcBef>
              <a:spcPct val="0"/>
            </a:spcBef>
            <a:spcAft>
              <a:spcPct val="35000"/>
            </a:spcAft>
            <a:buNone/>
          </a:pPr>
          <a:r>
            <a:rPr lang="en-US" sz="1200" b="1" i="0" kern="1200" dirty="0">
              <a:latin typeface="Arial" panose="020B0604020202020204" pitchFamily="34" charset="0"/>
              <a:cs typeface="Arial" panose="020B0604020202020204" pitchFamily="34" charset="0"/>
            </a:rPr>
            <a:t>Coordination mechanisms </a:t>
          </a:r>
          <a:r>
            <a:rPr lang="en-US" sz="1200" b="0" i="0" kern="1200" dirty="0">
              <a:latin typeface="Arial" panose="020B0604020202020204" pitchFamily="34" charset="0"/>
              <a:cs typeface="Arial" panose="020B0604020202020204" pitchFamily="34" charset="0"/>
            </a:rPr>
            <a:t>involving education, trade and industry, labour and other relevant sectors are in place</a:t>
          </a:r>
        </a:p>
        <a:p>
          <a:pPr marL="0" lvl="0" indent="0" algn="l" defTabSz="533400">
            <a:lnSpc>
              <a:spcPct val="90000"/>
            </a:lnSpc>
            <a:spcBef>
              <a:spcPct val="0"/>
            </a:spcBef>
            <a:spcAft>
              <a:spcPct val="35000"/>
            </a:spcAft>
            <a:buNone/>
          </a:pPr>
          <a:r>
            <a:rPr lang="en-US" sz="1200" b="1" i="0" kern="1200" dirty="0">
              <a:latin typeface="Arial" panose="020B0604020202020204" pitchFamily="34" charset="0"/>
              <a:cs typeface="Arial" panose="020B0604020202020204" pitchFamily="34" charset="0"/>
            </a:rPr>
            <a:t>Strategy or plan to address lead poisoning</a:t>
          </a:r>
          <a:r>
            <a:rPr lang="en-US" sz="1200" b="0" i="0" kern="1200" dirty="0">
              <a:latin typeface="Arial" panose="020B0604020202020204" pitchFamily="34" charset="0"/>
              <a:cs typeface="Arial" panose="020B0604020202020204" pitchFamily="34" charset="0"/>
            </a:rPr>
            <a:t> is in place and this is reflected across the priorities of key sectors</a:t>
          </a:r>
        </a:p>
      </dsp:txBody>
      <dsp:txXfrm>
        <a:off x="1193692" y="1627140"/>
        <a:ext cx="10064298" cy="813895"/>
      </dsp:txXfrm>
    </dsp:sp>
    <dsp:sp modelId="{6A5385A0-11FB-4689-863F-CF1589F93477}">
      <dsp:nvSpPr>
        <dsp:cNvPr id="0" name=""/>
        <dsp:cNvSpPr/>
      </dsp:nvSpPr>
      <dsp:spPr>
        <a:xfrm>
          <a:off x="685007" y="1525403"/>
          <a:ext cx="1017369" cy="1017369"/>
        </a:xfrm>
        <a:prstGeom prst="ellipse">
          <a:avLst/>
        </a:prstGeom>
        <a:solidFill>
          <a:schemeClr val="accent3">
            <a:lumMod val="20000"/>
            <a:lumOff val="80000"/>
          </a:schemeClr>
        </a:solidFill>
        <a:ln w="6350" cap="flat" cmpd="sng" algn="ctr">
          <a:noFill/>
          <a:prstDash val="solid"/>
          <a:miter lim="800000"/>
        </a:ln>
        <a:effectLst/>
      </dsp:spPr>
      <dsp:style>
        <a:lnRef idx="1">
          <a:scrgbClr r="0" g="0" b="0"/>
        </a:lnRef>
        <a:fillRef idx="2">
          <a:scrgbClr r="0" g="0" b="0"/>
        </a:fillRef>
        <a:effectRef idx="0">
          <a:scrgbClr r="0" g="0" b="0"/>
        </a:effectRef>
        <a:fontRef idx="minor"/>
      </dsp:style>
    </dsp:sp>
    <dsp:sp modelId="{433C1BB2-7268-42F8-B384-17D0206D3BCD}">
      <dsp:nvSpPr>
        <dsp:cNvPr id="0" name=""/>
        <dsp:cNvSpPr/>
      </dsp:nvSpPr>
      <dsp:spPr>
        <a:xfrm>
          <a:off x="1372692" y="2847594"/>
          <a:ext cx="9885298" cy="813895"/>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6030" tIns="30480" rIns="30480" bIns="30480" numCol="1" spcCol="1270" anchor="ctr" anchorCtr="0">
          <a:noAutofit/>
        </a:bodyPr>
        <a:lstStyle/>
        <a:p>
          <a:pPr marL="0" lvl="0" indent="0" algn="l" defTabSz="533400">
            <a:lnSpc>
              <a:spcPct val="90000"/>
            </a:lnSpc>
            <a:spcBef>
              <a:spcPct val="0"/>
            </a:spcBef>
            <a:spcAft>
              <a:spcPct val="35000"/>
            </a:spcAft>
            <a:buNone/>
          </a:pPr>
          <a:r>
            <a:rPr lang="en-US" sz="1200" b="0" i="0" kern="1200" dirty="0">
              <a:latin typeface="Arial" panose="020B0604020202020204" pitchFamily="34" charset="0"/>
              <a:cs typeface="Arial" panose="020B0604020202020204" pitchFamily="34" charset="0"/>
            </a:rPr>
            <a:t>The </a:t>
          </a:r>
          <a:r>
            <a:rPr lang="en-US" sz="1200" b="1" i="0" kern="1200" dirty="0">
              <a:latin typeface="Arial" panose="020B0604020202020204" pitchFamily="34" charset="0"/>
              <a:cs typeface="Arial" panose="020B0604020202020204" pitchFamily="34" charset="0"/>
            </a:rPr>
            <a:t>health system is equipped </a:t>
          </a:r>
          <a:r>
            <a:rPr lang="en-US" sz="1200" b="0" i="0" kern="1200" dirty="0">
              <a:latin typeface="Arial" panose="020B0604020202020204" pitchFamily="34" charset="0"/>
              <a:cs typeface="Arial" panose="020B0604020202020204" pitchFamily="34" charset="0"/>
            </a:rPr>
            <a:t>to prevent and manage lead poisoning</a:t>
          </a:r>
        </a:p>
        <a:p>
          <a:pPr marL="0" lvl="0" indent="0" algn="l" defTabSz="533400">
            <a:lnSpc>
              <a:spcPct val="90000"/>
            </a:lnSpc>
            <a:spcBef>
              <a:spcPct val="0"/>
            </a:spcBef>
            <a:spcAft>
              <a:spcPct val="35000"/>
            </a:spcAft>
            <a:buNone/>
          </a:pPr>
          <a:r>
            <a:rPr lang="en-US" sz="1200" b="1" i="0" kern="1200" dirty="0">
              <a:latin typeface="Arial" panose="020B0604020202020204" pitchFamily="34" charset="0"/>
              <a:cs typeface="Arial" panose="020B0604020202020204" pitchFamily="34" charset="0"/>
            </a:rPr>
            <a:t>Risk communication measures </a:t>
          </a:r>
          <a:r>
            <a:rPr lang="en-US" sz="1200" b="0" i="0" kern="1200" dirty="0">
              <a:latin typeface="Arial" panose="020B0604020202020204" pitchFamily="34" charset="0"/>
              <a:cs typeface="Arial" panose="020B0604020202020204" pitchFamily="34" charset="0"/>
            </a:rPr>
            <a:t>to increase awareness and protecting children are being implemented</a:t>
          </a:r>
        </a:p>
        <a:p>
          <a:pPr marL="0" lvl="0" indent="0" algn="l" defTabSz="533400">
            <a:lnSpc>
              <a:spcPct val="90000"/>
            </a:lnSpc>
            <a:spcBef>
              <a:spcPct val="0"/>
            </a:spcBef>
            <a:spcAft>
              <a:spcPct val="35000"/>
            </a:spcAft>
            <a:buNone/>
          </a:pPr>
          <a:r>
            <a:rPr lang="en-US" sz="1200" b="1" i="0" kern="1200" dirty="0">
              <a:latin typeface="Arial" panose="020B0604020202020204" pitchFamily="34" charset="0"/>
              <a:cs typeface="Arial" panose="020B0604020202020204" pitchFamily="34" charset="0"/>
            </a:rPr>
            <a:t>Surveillance system </a:t>
          </a:r>
          <a:r>
            <a:rPr lang="en-US" sz="1200" b="0" i="0" kern="1200" dirty="0">
              <a:latin typeface="Arial" panose="020B0604020202020204" pitchFamily="34" charset="0"/>
              <a:cs typeface="Arial" panose="020B0604020202020204" pitchFamily="34" charset="0"/>
            </a:rPr>
            <a:t>to periodically monitor childhood lead poisoning and address the sources is in place</a:t>
          </a:r>
        </a:p>
      </dsp:txBody>
      <dsp:txXfrm>
        <a:off x="1372692" y="2847594"/>
        <a:ext cx="9885298" cy="813895"/>
      </dsp:txXfrm>
    </dsp:sp>
    <dsp:sp modelId="{08514B68-8D17-4683-8ECC-6D48D2B0FEAA}">
      <dsp:nvSpPr>
        <dsp:cNvPr id="0" name=""/>
        <dsp:cNvSpPr/>
      </dsp:nvSpPr>
      <dsp:spPr>
        <a:xfrm>
          <a:off x="864007" y="2745857"/>
          <a:ext cx="1017369" cy="1017369"/>
        </a:xfrm>
        <a:prstGeom prst="ellipse">
          <a:avLst/>
        </a:prstGeom>
        <a:solidFill>
          <a:schemeClr val="accent3">
            <a:lumMod val="20000"/>
            <a:lumOff val="80000"/>
          </a:schemeClr>
        </a:solidFill>
        <a:ln w="6350" cap="flat" cmpd="sng" algn="ctr">
          <a:noFill/>
          <a:prstDash val="solid"/>
          <a:miter lim="800000"/>
        </a:ln>
        <a:effectLst/>
      </dsp:spPr>
      <dsp:style>
        <a:lnRef idx="1">
          <a:scrgbClr r="0" g="0" b="0"/>
        </a:lnRef>
        <a:fillRef idx="2">
          <a:scrgbClr r="0" g="0" b="0"/>
        </a:fillRef>
        <a:effectRef idx="0">
          <a:scrgbClr r="0" g="0" b="0"/>
        </a:effectRef>
        <a:fontRef idx="minor"/>
      </dsp:style>
    </dsp:sp>
    <dsp:sp modelId="{249473FB-B981-4608-AD85-CB26EF9EF9DA}">
      <dsp:nvSpPr>
        <dsp:cNvPr id="0" name=""/>
        <dsp:cNvSpPr/>
      </dsp:nvSpPr>
      <dsp:spPr>
        <a:xfrm>
          <a:off x="1193692" y="4068047"/>
          <a:ext cx="10064298" cy="813895"/>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6030" tIns="30480" rIns="30480" bIns="30480" numCol="1" spcCol="1270" anchor="ctr" anchorCtr="0">
          <a:noAutofit/>
        </a:bodyPr>
        <a:lstStyle/>
        <a:p>
          <a:pPr marL="0" lvl="0" indent="0" algn="l" defTabSz="533400">
            <a:lnSpc>
              <a:spcPct val="90000"/>
            </a:lnSpc>
            <a:spcBef>
              <a:spcPct val="0"/>
            </a:spcBef>
            <a:spcAft>
              <a:spcPct val="35000"/>
            </a:spcAft>
            <a:buNone/>
          </a:pPr>
          <a:r>
            <a:rPr lang="en-US" sz="1200" b="0" i="0" kern="1200" dirty="0">
              <a:latin typeface="Arial" panose="020B0604020202020204" pitchFamily="34" charset="0"/>
              <a:cs typeface="Arial" panose="020B0604020202020204" pitchFamily="34" charset="0"/>
            </a:rPr>
            <a:t>Appropriate laws, standards, and regulations to eliminate or limit the use of lead in all </a:t>
          </a:r>
          <a:r>
            <a:rPr lang="en-US" sz="1200" b="1" i="0" kern="1200" dirty="0">
              <a:latin typeface="Arial" panose="020B0604020202020204" pitchFamily="34" charset="0"/>
              <a:cs typeface="Arial" panose="020B0604020202020204" pitchFamily="34" charset="0"/>
            </a:rPr>
            <a:t>consumer products </a:t>
          </a:r>
          <a:r>
            <a:rPr lang="en-US" sz="1200" b="0" i="0" kern="1200" dirty="0">
              <a:latin typeface="Arial" panose="020B0604020202020204" pitchFamily="34" charset="0"/>
              <a:cs typeface="Arial" panose="020B0604020202020204" pitchFamily="34" charset="0"/>
            </a:rPr>
            <a:t>are in place</a:t>
          </a:r>
        </a:p>
        <a:p>
          <a:pPr marL="0" lvl="0" indent="0" algn="l" defTabSz="533400">
            <a:lnSpc>
              <a:spcPct val="90000"/>
            </a:lnSpc>
            <a:spcBef>
              <a:spcPct val="0"/>
            </a:spcBef>
            <a:spcAft>
              <a:spcPct val="35000"/>
            </a:spcAft>
            <a:buNone/>
          </a:pPr>
          <a:r>
            <a:rPr lang="en-US" sz="1200" b="0" i="0" kern="1200" dirty="0">
              <a:latin typeface="Arial" panose="020B0604020202020204" pitchFamily="34" charset="0"/>
              <a:cs typeface="Arial" panose="020B0604020202020204" pitchFamily="34" charset="0"/>
            </a:rPr>
            <a:t>National standards/regulations and strategies for the </a:t>
          </a:r>
          <a:r>
            <a:rPr lang="en-US" sz="1200" b="1" i="0" kern="1200" dirty="0">
              <a:latin typeface="Arial" panose="020B0604020202020204" pitchFamily="34" charset="0"/>
              <a:cs typeface="Arial" panose="020B0604020202020204" pitchFamily="34" charset="0"/>
            </a:rPr>
            <a:t>environmentally sound management of lead in industrial applicat</a:t>
          </a:r>
          <a:r>
            <a:rPr lang="en-US" sz="1200" b="0" i="0" kern="1200" dirty="0">
              <a:latin typeface="Arial" panose="020B0604020202020204" pitchFamily="34" charset="0"/>
              <a:cs typeface="Arial" panose="020B0604020202020204" pitchFamily="34" charset="0"/>
            </a:rPr>
            <a:t>ions are established</a:t>
          </a:r>
        </a:p>
        <a:p>
          <a:pPr marL="0" lvl="0" indent="0" algn="l" defTabSz="533400">
            <a:lnSpc>
              <a:spcPct val="90000"/>
            </a:lnSpc>
            <a:spcBef>
              <a:spcPct val="0"/>
            </a:spcBef>
            <a:spcAft>
              <a:spcPct val="35000"/>
            </a:spcAft>
            <a:buNone/>
          </a:pPr>
          <a:r>
            <a:rPr lang="en-US" sz="1200" b="0" i="0" kern="1200" dirty="0">
              <a:latin typeface="Arial" panose="020B0604020202020204" pitchFamily="34" charset="0"/>
              <a:cs typeface="Arial" panose="020B0604020202020204" pitchFamily="34" charset="0"/>
            </a:rPr>
            <a:t>There is </a:t>
          </a:r>
          <a:r>
            <a:rPr lang="en-US" sz="1200" b="1" i="0" kern="1200" dirty="0">
              <a:latin typeface="Arial" panose="020B0604020202020204" pitchFamily="34" charset="0"/>
              <a:cs typeface="Arial" panose="020B0604020202020204" pitchFamily="34" charset="0"/>
            </a:rPr>
            <a:t>environmental protection capacity </a:t>
          </a:r>
          <a:r>
            <a:rPr lang="en-US" sz="1200" b="0" i="0" kern="1200" dirty="0">
              <a:latin typeface="Arial" panose="020B0604020202020204" pitchFamily="34" charset="0"/>
              <a:cs typeface="Arial" panose="020B0604020202020204" pitchFamily="34" charset="0"/>
            </a:rPr>
            <a:t>to identify and address the sources of lead poisoning </a:t>
          </a:r>
        </a:p>
      </dsp:txBody>
      <dsp:txXfrm>
        <a:off x="1193692" y="4068047"/>
        <a:ext cx="10064298" cy="813895"/>
      </dsp:txXfrm>
    </dsp:sp>
    <dsp:sp modelId="{AD256022-74C9-4752-BC54-6C5951FCAC5B}">
      <dsp:nvSpPr>
        <dsp:cNvPr id="0" name=""/>
        <dsp:cNvSpPr/>
      </dsp:nvSpPr>
      <dsp:spPr>
        <a:xfrm>
          <a:off x="685007" y="3966310"/>
          <a:ext cx="1017369" cy="1017369"/>
        </a:xfrm>
        <a:prstGeom prst="ellipse">
          <a:avLst/>
        </a:prstGeom>
        <a:solidFill>
          <a:schemeClr val="accent3">
            <a:lumMod val="20000"/>
            <a:lumOff val="80000"/>
          </a:schemeClr>
        </a:solidFill>
        <a:ln w="6350" cap="flat" cmpd="sng" algn="ctr">
          <a:noFill/>
          <a:prstDash val="solid"/>
          <a:miter lim="800000"/>
        </a:ln>
        <a:effectLst/>
      </dsp:spPr>
      <dsp:style>
        <a:lnRef idx="1">
          <a:scrgbClr r="0" g="0" b="0"/>
        </a:lnRef>
        <a:fillRef idx="2">
          <a:scrgbClr r="0" g="0" b="0"/>
        </a:fillRef>
        <a:effectRef idx="0">
          <a:scrgbClr r="0" g="0" b="0"/>
        </a:effectRef>
        <a:fontRef idx="minor"/>
      </dsp:style>
    </dsp:sp>
    <dsp:sp modelId="{52895486-AA7D-4E37-BF39-276D8CA2939B}">
      <dsp:nvSpPr>
        <dsp:cNvPr id="0" name=""/>
        <dsp:cNvSpPr/>
      </dsp:nvSpPr>
      <dsp:spPr>
        <a:xfrm>
          <a:off x="610478" y="5203509"/>
          <a:ext cx="10647512" cy="983878"/>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6030" tIns="30480" rIns="30480" bIns="30480" numCol="1" spcCol="1270" anchor="ctr" anchorCtr="0">
          <a:noAutofit/>
        </a:bodyPr>
        <a:lstStyle/>
        <a:p>
          <a:pPr marL="0" lvl="0" indent="0" algn="l" defTabSz="533400">
            <a:lnSpc>
              <a:spcPct val="90000"/>
            </a:lnSpc>
            <a:spcBef>
              <a:spcPct val="0"/>
            </a:spcBef>
            <a:spcAft>
              <a:spcPct val="35000"/>
            </a:spcAft>
            <a:buNone/>
          </a:pPr>
          <a:r>
            <a:rPr lang="en-US" sz="1200" b="0" i="0" kern="1200" dirty="0">
              <a:latin typeface="Arial" panose="020B0604020202020204" pitchFamily="34" charset="0"/>
              <a:cs typeface="Arial" panose="020B0604020202020204" pitchFamily="34" charset="0"/>
            </a:rPr>
            <a:t>National standards to ensure the elimination or limit the use of lead in all consumer products and the environmentally sound management of lead in industrial applications are </a:t>
          </a:r>
          <a:r>
            <a:rPr lang="en-US" sz="1200" b="1" i="0" kern="1200" dirty="0">
              <a:latin typeface="Arial" panose="020B0604020202020204" pitchFamily="34" charset="0"/>
              <a:cs typeface="Arial" panose="020B0604020202020204" pitchFamily="34" charset="0"/>
            </a:rPr>
            <a:t>being enforced</a:t>
          </a:r>
        </a:p>
        <a:p>
          <a:pPr marL="0" lvl="0" indent="0" algn="l" defTabSz="533400">
            <a:lnSpc>
              <a:spcPct val="90000"/>
            </a:lnSpc>
            <a:spcBef>
              <a:spcPct val="0"/>
            </a:spcBef>
            <a:spcAft>
              <a:spcPct val="35000"/>
            </a:spcAft>
            <a:buNone/>
          </a:pPr>
          <a:r>
            <a:rPr lang="en-US" sz="1200" b="0" i="0" kern="1200" dirty="0">
              <a:latin typeface="Arial" panose="020B0604020202020204" pitchFamily="34" charset="0"/>
              <a:cs typeface="Arial" panose="020B0604020202020204" pitchFamily="34" charset="0"/>
            </a:rPr>
            <a:t>Policy and economic measures that promote environmentally sound and safe recycling while promoting livelihood opportunities for </a:t>
          </a:r>
          <a:r>
            <a:rPr lang="en-US" sz="1200" b="1" i="0" kern="1200" dirty="0">
              <a:latin typeface="Arial" panose="020B0604020202020204" pitchFamily="34" charset="0"/>
              <a:cs typeface="Arial" panose="020B0604020202020204" pitchFamily="34" charset="0"/>
            </a:rPr>
            <a:t>the informal recyclers of used lead-acid batteries and electronic waste </a:t>
          </a:r>
          <a:r>
            <a:rPr lang="en-US" sz="1200" b="0" i="0" kern="1200" dirty="0">
              <a:latin typeface="Arial" panose="020B0604020202020204" pitchFamily="34" charset="0"/>
              <a:cs typeface="Arial" panose="020B0604020202020204" pitchFamily="34" charset="0"/>
            </a:rPr>
            <a:t>are being implemented</a:t>
          </a:r>
        </a:p>
        <a:p>
          <a:pPr marL="0" lvl="0" indent="0" algn="l" defTabSz="533400">
            <a:lnSpc>
              <a:spcPct val="90000"/>
            </a:lnSpc>
            <a:spcBef>
              <a:spcPct val="0"/>
            </a:spcBef>
            <a:spcAft>
              <a:spcPct val="35000"/>
            </a:spcAft>
            <a:buNone/>
          </a:pPr>
          <a:r>
            <a:rPr lang="en-US" sz="1200" b="0" i="0" kern="1200" dirty="0">
              <a:latin typeface="Arial" panose="020B0604020202020204" pitchFamily="34" charset="0"/>
              <a:cs typeface="Arial" panose="020B0604020202020204" pitchFamily="34" charset="0"/>
            </a:rPr>
            <a:t>Contaminated soil and water in the environment is being addressed </a:t>
          </a:r>
          <a:r>
            <a:rPr lang="en-US" sz="1200" b="1" i="0" kern="1200" dirty="0">
              <a:latin typeface="Arial" panose="020B0604020202020204" pitchFamily="34" charset="0"/>
              <a:cs typeface="Arial" panose="020B0604020202020204" pitchFamily="34" charset="0"/>
            </a:rPr>
            <a:t>through remediation measures or replacement of infrastructure</a:t>
          </a:r>
          <a:endParaRPr lang="en-US" sz="1800" b="1" i="0" kern="1200" dirty="0">
            <a:latin typeface="Arial" panose="020B0604020202020204" pitchFamily="34" charset="0"/>
            <a:cs typeface="Arial" panose="020B0604020202020204" pitchFamily="34" charset="0"/>
          </a:endParaRPr>
        </a:p>
      </dsp:txBody>
      <dsp:txXfrm>
        <a:off x="610478" y="5203509"/>
        <a:ext cx="10647512" cy="983878"/>
      </dsp:txXfrm>
    </dsp:sp>
    <dsp:sp modelId="{8AC2644C-941A-4434-B948-4691C25327DD}">
      <dsp:nvSpPr>
        <dsp:cNvPr id="0" name=""/>
        <dsp:cNvSpPr/>
      </dsp:nvSpPr>
      <dsp:spPr>
        <a:xfrm>
          <a:off x="101793" y="5186763"/>
          <a:ext cx="1017369" cy="1017369"/>
        </a:xfrm>
        <a:prstGeom prst="ellipse">
          <a:avLst/>
        </a:prstGeom>
        <a:solidFill>
          <a:schemeClr val="accent3">
            <a:lumMod val="20000"/>
            <a:lumOff val="80000"/>
          </a:schemeClr>
        </a:solidFill>
        <a:ln w="6350" cap="flat" cmpd="sng" algn="ctr">
          <a:noFill/>
          <a:prstDash val="solid"/>
          <a:miter lim="800000"/>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8852E6-99E2-4CC6-A666-B9AB0A179427}" type="datetimeFigureOut">
              <a:rPr lang="en-US" smtClean="0"/>
              <a:t>9/19/23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E0D490-1775-472F-9CFE-12AE52CDD597}" type="slidenum">
              <a:rPr lang="en-US" smtClean="0"/>
              <a:t>‹#›</a:t>
            </a:fld>
            <a:endParaRPr lang="en-US" dirty="0"/>
          </a:p>
        </p:txBody>
      </p:sp>
    </p:spTree>
    <p:extLst>
      <p:ext uri="{BB962C8B-B14F-4D97-AF65-F5344CB8AC3E}">
        <p14:creationId xmlns:p14="http://schemas.microsoft.com/office/powerpoint/2010/main" val="1847537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3CE7A-33F8-485D-A1FC-B3132794F8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12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1E9A83-A691-41C6-A7AB-85AC8F265A2B}" type="slidenum">
              <a:rPr lang="en-US" altLang="en-US"/>
              <a:pPr/>
              <a:t>16</a:t>
            </a:fld>
            <a:endParaRPr lang="en-US" altLang="en-US"/>
          </a:p>
        </p:txBody>
      </p:sp>
      <p:sp>
        <p:nvSpPr>
          <p:cNvPr id="776194" name="Rectangle 2"/>
          <p:cNvSpPr>
            <a:spLocks noGrp="1" noRot="1" noChangeAspect="1" noChangeArrowheads="1" noTextEdit="1"/>
          </p:cNvSpPr>
          <p:nvPr>
            <p:ph type="sldImg"/>
          </p:nvPr>
        </p:nvSpPr>
        <p:spPr>
          <a:ln/>
        </p:spPr>
      </p:sp>
      <p:sp>
        <p:nvSpPr>
          <p:cNvPr id="7761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63710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8206">
              <a:defRPr sz="2400">
                <a:solidFill>
                  <a:schemeClr val="tx1"/>
                </a:solidFill>
                <a:latin typeface="Times" charset="0"/>
                <a:ea typeface="MS PGothic" charset="0"/>
                <a:cs typeface="MS PGothic" charset="0"/>
              </a:defRPr>
            </a:lvl1pPr>
            <a:lvl2pPr marL="729057" indent="-280406" defTabSz="908206">
              <a:defRPr sz="2400">
                <a:solidFill>
                  <a:schemeClr val="tx1"/>
                </a:solidFill>
                <a:latin typeface="Times" charset="0"/>
                <a:ea typeface="MS PGothic" charset="0"/>
                <a:cs typeface="MS PGothic" charset="0"/>
              </a:defRPr>
            </a:lvl2pPr>
            <a:lvl3pPr marL="1121626" indent="-224325" defTabSz="908206">
              <a:defRPr sz="2400">
                <a:solidFill>
                  <a:schemeClr val="tx1"/>
                </a:solidFill>
                <a:latin typeface="Times" charset="0"/>
                <a:ea typeface="MS PGothic" charset="0"/>
                <a:cs typeface="MS PGothic" charset="0"/>
              </a:defRPr>
            </a:lvl3pPr>
            <a:lvl4pPr marL="1570276" indent="-224325" defTabSz="908206">
              <a:defRPr sz="2400">
                <a:solidFill>
                  <a:schemeClr val="tx1"/>
                </a:solidFill>
                <a:latin typeface="Times" charset="0"/>
                <a:ea typeface="MS PGothic" charset="0"/>
                <a:cs typeface="MS PGothic" charset="0"/>
              </a:defRPr>
            </a:lvl4pPr>
            <a:lvl5pPr marL="2018927" indent="-224325" defTabSz="908206">
              <a:defRPr sz="2400">
                <a:solidFill>
                  <a:schemeClr val="tx1"/>
                </a:solidFill>
                <a:latin typeface="Times" charset="0"/>
                <a:ea typeface="MS PGothic" charset="0"/>
                <a:cs typeface="MS PGothic" charset="0"/>
              </a:defRPr>
            </a:lvl5pPr>
            <a:lvl6pPr marL="2467577" indent="-224325" defTabSz="908206" eaLnBrk="0" fontAlgn="base" hangingPunct="0">
              <a:spcBef>
                <a:spcPct val="0"/>
              </a:spcBef>
              <a:spcAft>
                <a:spcPct val="0"/>
              </a:spcAft>
              <a:defRPr sz="2400">
                <a:solidFill>
                  <a:schemeClr val="tx1"/>
                </a:solidFill>
                <a:latin typeface="Times" charset="0"/>
                <a:ea typeface="MS PGothic" charset="0"/>
                <a:cs typeface="MS PGothic" charset="0"/>
              </a:defRPr>
            </a:lvl6pPr>
            <a:lvl7pPr marL="2916227" indent="-224325" defTabSz="908206" eaLnBrk="0" fontAlgn="base" hangingPunct="0">
              <a:spcBef>
                <a:spcPct val="0"/>
              </a:spcBef>
              <a:spcAft>
                <a:spcPct val="0"/>
              </a:spcAft>
              <a:defRPr sz="2400">
                <a:solidFill>
                  <a:schemeClr val="tx1"/>
                </a:solidFill>
                <a:latin typeface="Times" charset="0"/>
                <a:ea typeface="MS PGothic" charset="0"/>
                <a:cs typeface="MS PGothic" charset="0"/>
              </a:defRPr>
            </a:lvl7pPr>
            <a:lvl8pPr marL="3364878" indent="-224325" defTabSz="908206" eaLnBrk="0" fontAlgn="base" hangingPunct="0">
              <a:spcBef>
                <a:spcPct val="0"/>
              </a:spcBef>
              <a:spcAft>
                <a:spcPct val="0"/>
              </a:spcAft>
              <a:defRPr sz="2400">
                <a:solidFill>
                  <a:schemeClr val="tx1"/>
                </a:solidFill>
                <a:latin typeface="Times" charset="0"/>
                <a:ea typeface="MS PGothic" charset="0"/>
                <a:cs typeface="MS PGothic" charset="0"/>
              </a:defRPr>
            </a:lvl8pPr>
            <a:lvl9pPr marL="3813528" indent="-224325" defTabSz="908206"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89E67ED0-84C8-3341-B447-84050061FCF8}" type="slidenum">
              <a:rPr lang="en-US" sz="1200"/>
              <a:pPr/>
              <a:t>17</a:t>
            </a:fld>
            <a:endParaRPr lang="en-US" sz="1200"/>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MS PGothic" charset="0"/>
              </a:rPr>
              <a:t>Anybody born and living in the US between 1945 and 1970s – extremely high levels of exposure to lead and to some extent also to cadmium</a:t>
            </a:r>
          </a:p>
        </p:txBody>
      </p:sp>
    </p:spTree>
    <p:extLst>
      <p:ext uri="{BB962C8B-B14F-4D97-AF65-F5344CB8AC3E}">
        <p14:creationId xmlns:p14="http://schemas.microsoft.com/office/powerpoint/2010/main" val="1589536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C3F8B-0542-4F6B-8A79-CE4334EEA017}" type="slidenum">
              <a:rPr lang="en-US" smtClean="0"/>
              <a:t>20</a:t>
            </a:fld>
            <a:endParaRPr lang="en-US"/>
          </a:p>
        </p:txBody>
      </p:sp>
    </p:spTree>
    <p:extLst>
      <p:ext uri="{BB962C8B-B14F-4D97-AF65-F5344CB8AC3E}">
        <p14:creationId xmlns:p14="http://schemas.microsoft.com/office/powerpoint/2010/main" val="1130449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19fa7bed44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19fa7bed4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5297fd61f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5297fd61f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a7f8cf79a4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a7f8cf79a4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(Note: 18 estimates had a log-linear specification, 27 had a linear specification, and 18 had a discrete specification.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a7f8cf79a4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a7f8cf79a4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(Note: 18 estimates had a log-linear specification, 27 had a linear specification, and 18 had a discrete specification. </a:t>
            </a:r>
            <a:endParaRPr/>
          </a:p>
        </p:txBody>
      </p:sp>
    </p:spTree>
    <p:extLst>
      <p:ext uri="{BB962C8B-B14F-4D97-AF65-F5344CB8AC3E}">
        <p14:creationId xmlns:p14="http://schemas.microsoft.com/office/powerpoint/2010/main" val="3453225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a7f8cf79a4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a7f8cf79a4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(Note: 18 estimates had a log-linear specification, 27 had a linear specification, and 18 had a discrete specification. </a:t>
            </a:r>
            <a:endParaRPr/>
          </a:p>
        </p:txBody>
      </p:sp>
    </p:spTree>
    <p:extLst>
      <p:ext uri="{BB962C8B-B14F-4D97-AF65-F5344CB8AC3E}">
        <p14:creationId xmlns:p14="http://schemas.microsoft.com/office/powerpoint/2010/main" val="349785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0474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Foodware</a:t>
            </a:r>
            <a:r>
              <a:rPr lang="en-US" baseline="0" dirty="0"/>
              <a:t> – metallic, ceramic and plastic</a:t>
            </a:r>
          </a:p>
          <a:p>
            <a:pPr marL="0" lvl="0" indent="0" algn="l" rtl="0">
              <a:lnSpc>
                <a:spcPct val="100000"/>
              </a:lnSpc>
              <a:spcBef>
                <a:spcPts val="0"/>
              </a:spcBef>
              <a:spcAft>
                <a:spcPts val="0"/>
              </a:spcAft>
              <a:buSzPts val="1400"/>
              <a:buNone/>
            </a:pPr>
            <a:r>
              <a:rPr lang="en-US" baseline="0" dirty="0"/>
              <a:t>Toys</a:t>
            </a:r>
          </a:p>
          <a:p>
            <a:pPr marL="0" lvl="0" indent="0" algn="l" rtl="0">
              <a:lnSpc>
                <a:spcPct val="100000"/>
              </a:lnSpc>
              <a:spcBef>
                <a:spcPts val="0"/>
              </a:spcBef>
              <a:spcAft>
                <a:spcPts val="0"/>
              </a:spcAft>
              <a:buSzPts val="1400"/>
              <a:buNone/>
            </a:pPr>
            <a:r>
              <a:rPr lang="en-US" baseline="0" dirty="0"/>
              <a:t>Paint</a:t>
            </a:r>
          </a:p>
          <a:p>
            <a:pPr marL="0" lvl="0" indent="0" algn="l" rtl="0">
              <a:lnSpc>
                <a:spcPct val="100000"/>
              </a:lnSpc>
              <a:spcBef>
                <a:spcPts val="0"/>
              </a:spcBef>
              <a:spcAft>
                <a:spcPts val="0"/>
              </a:spcAft>
              <a:buSzPts val="1400"/>
              <a:buNone/>
            </a:pPr>
            <a:br>
              <a:rPr lang="en-US" baseline="0" dirty="0"/>
            </a:br>
            <a:r>
              <a:rPr lang="en-US" baseline="0" dirty="0"/>
              <a:t>Spices </a:t>
            </a:r>
          </a:p>
          <a:p>
            <a:pPr marL="0" lvl="0" indent="0" algn="l" rtl="0">
              <a:lnSpc>
                <a:spcPct val="100000"/>
              </a:lnSpc>
              <a:spcBef>
                <a:spcPts val="0"/>
              </a:spcBef>
              <a:spcAft>
                <a:spcPts val="0"/>
              </a:spcAft>
              <a:buSzPts val="1400"/>
              <a:buNone/>
            </a:pPr>
            <a:r>
              <a:rPr lang="en-US" baseline="0" dirty="0"/>
              <a:t>Staple dry food</a:t>
            </a:r>
          </a:p>
          <a:p>
            <a:pPr marL="0" lvl="0" indent="0" algn="l" rtl="0">
              <a:lnSpc>
                <a:spcPct val="100000"/>
              </a:lnSpc>
              <a:spcBef>
                <a:spcPts val="0"/>
              </a:spcBef>
              <a:spcAft>
                <a:spcPts val="0"/>
              </a:spcAft>
              <a:buSzPts val="1400"/>
              <a:buNone/>
            </a:pPr>
            <a:r>
              <a:rPr lang="en-US" baseline="0" dirty="0"/>
              <a:t>Sweets</a:t>
            </a:r>
          </a:p>
          <a:p>
            <a:pPr marL="0" lvl="0" indent="0" algn="l" rtl="0">
              <a:lnSpc>
                <a:spcPct val="100000"/>
              </a:lnSpc>
              <a:spcBef>
                <a:spcPts val="0"/>
              </a:spcBef>
              <a:spcAft>
                <a:spcPts val="0"/>
              </a:spcAft>
              <a:buSzPts val="1400"/>
              <a:buNone/>
            </a:pPr>
            <a:endParaRPr lang="en-US" baseline="0" dirty="0"/>
          </a:p>
          <a:p>
            <a:pPr marL="0" lvl="0" indent="0" algn="l" rtl="0">
              <a:lnSpc>
                <a:spcPct val="100000"/>
              </a:lnSpc>
              <a:spcBef>
                <a:spcPts val="0"/>
              </a:spcBef>
              <a:spcAft>
                <a:spcPts val="0"/>
              </a:spcAft>
              <a:buSzPts val="1400"/>
              <a:buNone/>
            </a:pPr>
            <a:r>
              <a:rPr lang="en-US" baseline="0" dirty="0"/>
              <a:t>Cosmetics</a:t>
            </a:r>
          </a:p>
          <a:p>
            <a:pPr marL="0" lvl="0" indent="0" algn="l" rtl="0">
              <a:lnSpc>
                <a:spcPct val="100000"/>
              </a:lnSpc>
              <a:spcBef>
                <a:spcPts val="0"/>
              </a:spcBef>
              <a:spcAft>
                <a:spcPts val="0"/>
              </a:spcAft>
              <a:buSzPts val="1400"/>
              <a:buNone/>
            </a:pPr>
            <a:r>
              <a:rPr lang="en-US" baseline="0" dirty="0"/>
              <a:t>Traditional medicines</a:t>
            </a:r>
          </a:p>
        </p:txBody>
      </p:sp>
      <p:sp>
        <p:nvSpPr>
          <p:cNvPr id="154" name="Google Shape;154;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61218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E0D490-1775-472F-9CFE-12AE52CDD5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7419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Biggest survey that we are aware of </a:t>
            </a:r>
          </a:p>
          <a:p>
            <a:pPr marL="0" lvl="0" indent="0" algn="l" rtl="0">
              <a:lnSpc>
                <a:spcPct val="100000"/>
              </a:lnSpc>
              <a:spcBef>
                <a:spcPts val="0"/>
              </a:spcBef>
              <a:spcAft>
                <a:spcPts val="0"/>
              </a:spcAft>
              <a:buSzPts val="1400"/>
              <a:buNone/>
            </a:pPr>
            <a:r>
              <a:rPr lang="en-US" dirty="0"/>
              <a:t>But</a:t>
            </a:r>
            <a:r>
              <a:rPr lang="en-US" baseline="0" dirty="0"/>
              <a:t> at country-category level limited sample size </a:t>
            </a:r>
            <a:endParaRPr lang="en-US" dirty="0"/>
          </a:p>
          <a:p>
            <a:pPr marL="0" lvl="0" indent="0" algn="l" rtl="0">
              <a:lnSpc>
                <a:spcPct val="100000"/>
              </a:lnSpc>
              <a:spcBef>
                <a:spcPts val="0"/>
              </a:spcBef>
              <a:spcAft>
                <a:spcPts val="0"/>
              </a:spcAft>
              <a:buSzPts val="1400"/>
              <a:buNone/>
            </a:pPr>
            <a:r>
              <a:rPr lang="en-US" dirty="0"/>
              <a:t>Suggestive not conclusive </a:t>
            </a:r>
          </a:p>
          <a:p>
            <a:pPr marL="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solidFill>
                  <a:srgbClr val="5A5A5A"/>
                </a:solidFill>
                <a:latin typeface="Avenir Light" panose="020B0402020203020204"/>
                <a:ea typeface="Helvetica Neue"/>
                <a:cs typeface="Helvetica Neue"/>
              </a:rPr>
              <a:t>– does not necessarily reflect amount of lead that would leach or enter the body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solidFill>
                  <a:srgbClr val="5A5A5A"/>
                </a:solidFill>
                <a:latin typeface="Avenir Light" panose="020B0402020203020204"/>
                <a:ea typeface="Helvetica Neue"/>
                <a:cs typeface="Helvetica Neue"/>
              </a:rPr>
              <a:t>– used highest XRF reading</a:t>
            </a:r>
          </a:p>
          <a:p>
            <a:pPr marL="0" lvl="0" indent="0" algn="l" rtl="0">
              <a:lnSpc>
                <a:spcPct val="100000"/>
              </a:lnSpc>
              <a:spcBef>
                <a:spcPts val="0"/>
              </a:spcBef>
              <a:spcAft>
                <a:spcPts val="0"/>
              </a:spcAft>
              <a:buSzPts val="1400"/>
              <a:buNone/>
            </a:pPr>
            <a:endParaRPr dirty="0"/>
          </a:p>
        </p:txBody>
      </p:sp>
      <p:sp>
        <p:nvSpPr>
          <p:cNvPr id="154" name="Google Shape;154;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58696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Geographic spread among</a:t>
            </a:r>
            <a:r>
              <a:rPr lang="en-US" baseline="0" dirty="0"/>
              <a:t> LMICs </a:t>
            </a:r>
          </a:p>
          <a:p>
            <a:pPr marL="158750" indent="0">
              <a:buNone/>
            </a:pPr>
            <a:r>
              <a:rPr lang="en-US" baseline="0" dirty="0"/>
              <a:t>Latin America, MENA, East Africa, West Africa, Caucuses, Central Asia, South Asia, Southeast Asia </a:t>
            </a:r>
          </a:p>
          <a:p>
            <a:pPr marL="158750" indent="0">
              <a:buNone/>
            </a:pPr>
            <a:endParaRPr lang="en-US" baseline="0" dirty="0"/>
          </a:p>
          <a:p>
            <a:pPr marL="158750" indent="0">
              <a:buNone/>
            </a:pPr>
            <a:r>
              <a:rPr lang="en-US" baseline="0" dirty="0"/>
              <a:t>The color coding here indicates (less than 10 to 68%)</a:t>
            </a:r>
            <a:endParaRPr lang="en-US" dirty="0"/>
          </a:p>
        </p:txBody>
      </p:sp>
    </p:spTree>
    <p:extLst>
      <p:ext uri="{BB962C8B-B14F-4D97-AF65-F5344CB8AC3E}">
        <p14:creationId xmlns:p14="http://schemas.microsoft.com/office/powerpoint/2010/main" val="3427943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508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Metallic</a:t>
            </a:r>
          </a:p>
          <a:p>
            <a:pPr marL="1587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in 17 locations, median exceeded the reference level; in 9 locations, max exceeded 10,000 ppm</a:t>
            </a:r>
          </a:p>
          <a:p>
            <a:pPr marL="158750" indent="0">
              <a:buNone/>
            </a:pPr>
            <a:r>
              <a:rPr lang="en-US" baseline="0" dirty="0"/>
              <a:t>Conducted leachate testing on more than 90 pots from 23 countries and 5 regions</a:t>
            </a:r>
          </a:p>
          <a:p>
            <a:pPr marL="158750" indent="0">
              <a:buNone/>
            </a:pPr>
            <a:r>
              <a:rPr lang="en-US" dirty="0"/>
              <a:t>Above</a:t>
            </a:r>
            <a:r>
              <a:rPr lang="en-US" baseline="0" dirty="0"/>
              <a:t> 100 ppm – potential for leachate above 10ppb – 0.5 </a:t>
            </a:r>
            <a:r>
              <a:rPr lang="en-US" baseline="0" dirty="0" err="1"/>
              <a:t>ug</a:t>
            </a:r>
            <a:r>
              <a:rPr lang="en-US" baseline="0" dirty="0"/>
              <a:t>/</a:t>
            </a:r>
            <a:r>
              <a:rPr lang="en-US" baseline="0" dirty="0" err="1"/>
              <a:t>dL</a:t>
            </a:r>
            <a:r>
              <a:rPr lang="en-US" baseline="0" dirty="0"/>
              <a:t> (IEUBK)</a:t>
            </a:r>
          </a:p>
          <a:p>
            <a:pPr marL="158750" indent="0">
              <a:buNone/>
            </a:pPr>
            <a:endParaRPr lang="en-US" baseline="0" dirty="0"/>
          </a:p>
          <a:p>
            <a:pPr marL="158750" indent="0">
              <a:buNone/>
            </a:pPr>
            <a:r>
              <a:rPr lang="en-US" dirty="0"/>
              <a:t>Ceramics</a:t>
            </a:r>
          </a:p>
          <a:p>
            <a:pPr marL="158750" indent="0">
              <a:buNone/>
            </a:pPr>
            <a:r>
              <a:rPr lang="en-US" dirty="0"/>
              <a:t>In 11 countries, median above reference;</a:t>
            </a:r>
            <a:r>
              <a:rPr lang="en-US" baseline="0" dirty="0"/>
              <a:t> 25 study location max more than 10times ref</a:t>
            </a:r>
          </a:p>
          <a:p>
            <a:pPr marL="158750" indent="0">
              <a:buNone/>
            </a:pPr>
            <a:r>
              <a:rPr lang="en-US" baseline="0" dirty="0"/>
              <a:t>Well-documented in Mexico and have been identified in other regions, but PE surprised by extent; mass produced</a:t>
            </a:r>
          </a:p>
          <a:p>
            <a:pPr marL="158750" indent="0">
              <a:buNone/>
            </a:pPr>
            <a:r>
              <a:rPr lang="en-US" baseline="0" dirty="0"/>
              <a:t>Type of glaze, how it is fired, and how the item is used all can influence </a:t>
            </a:r>
            <a:r>
              <a:rPr lang="en-US" baseline="0" dirty="0" err="1"/>
              <a:t>leachability</a:t>
            </a:r>
            <a:r>
              <a:rPr lang="en-US" baseline="0" dirty="0"/>
              <a:t> – more research</a:t>
            </a:r>
          </a:p>
          <a:p>
            <a:pPr marL="158750" indent="0">
              <a:buNone/>
            </a:pPr>
            <a:endParaRPr lang="en-US" baseline="0" dirty="0"/>
          </a:p>
          <a:p>
            <a:pPr marL="158750" indent="0">
              <a:buNone/>
            </a:pPr>
            <a:endParaRPr lang="en-US" baseline="0" dirty="0"/>
          </a:p>
        </p:txBody>
      </p:sp>
    </p:spTree>
    <p:extLst>
      <p:ext uri="{BB962C8B-B14F-4D97-AF65-F5344CB8AC3E}">
        <p14:creationId xmlns:p14="http://schemas.microsoft.com/office/powerpoint/2010/main" val="236027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8854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7709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E0D490-1775-472F-9CFE-12AE52CDD5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2759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14" name="Google Shape;11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68247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159" indent="-17115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7374DA-6207-44D0-BE9A-69A2DA1B4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9913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B06062-3921-42BD-8A87-65FB0CE041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941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E0D490-1775-472F-9CFE-12AE52CDD5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1359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4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B06062-3921-42BD-8A87-65FB0CE041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293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E0D490-1775-472F-9CFE-12AE52CDD597}" type="slidenum">
              <a:rPr lang="en-US" smtClean="0"/>
              <a:t>51</a:t>
            </a:fld>
            <a:endParaRPr lang="en-US" dirty="0"/>
          </a:p>
        </p:txBody>
      </p:sp>
    </p:spTree>
    <p:extLst>
      <p:ext uri="{BB962C8B-B14F-4D97-AF65-F5344CB8AC3E}">
        <p14:creationId xmlns:p14="http://schemas.microsoft.com/office/powerpoint/2010/main" val="1802085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E0D490-1775-472F-9CFE-12AE52CDD5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1669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E0D490-1775-472F-9CFE-12AE52CDD5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9255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E0D490-1775-472F-9CFE-12AE52CDD5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3094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E0D490-1775-472F-9CFE-12AE52CDD5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9541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E0D490-1775-472F-9CFE-12AE52CDD5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0719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noTextEdit="1"/>
          </p:cNvSpPr>
          <p:nvPr>
            <p:ph type="sldImg"/>
          </p:nvPr>
        </p:nvSpPr>
        <p:spPr>
          <a:ln/>
        </p:spPr>
      </p:sp>
      <p:sp>
        <p:nvSpPr>
          <p:cNvPr id="71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pitchFamily="3" charset="0"/>
            </a:endParaRPr>
          </a:p>
        </p:txBody>
      </p:sp>
      <p:sp>
        <p:nvSpPr>
          <p:cNvPr id="71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9763">
              <a:defRPr sz="2400">
                <a:solidFill>
                  <a:schemeClr val="tx1"/>
                </a:solidFill>
                <a:latin typeface="Times" pitchFamily="3" charset="0"/>
                <a:ea typeface="MS PGothic" pitchFamily="34" charset="-128"/>
              </a:defRPr>
            </a:lvl1pPr>
            <a:lvl2pPr marL="729057" indent="-280406" defTabSz="909763">
              <a:defRPr sz="2400">
                <a:solidFill>
                  <a:schemeClr val="tx1"/>
                </a:solidFill>
                <a:latin typeface="Times" pitchFamily="3" charset="0"/>
                <a:ea typeface="MS PGothic" pitchFamily="34" charset="-128"/>
              </a:defRPr>
            </a:lvl2pPr>
            <a:lvl3pPr marL="1121626" indent="-224325" defTabSz="909763">
              <a:defRPr sz="2400">
                <a:solidFill>
                  <a:schemeClr val="tx1"/>
                </a:solidFill>
                <a:latin typeface="Times" pitchFamily="3" charset="0"/>
                <a:ea typeface="MS PGothic" pitchFamily="34" charset="-128"/>
              </a:defRPr>
            </a:lvl3pPr>
            <a:lvl4pPr marL="1570276" indent="-224325" defTabSz="909763">
              <a:defRPr sz="2400">
                <a:solidFill>
                  <a:schemeClr val="tx1"/>
                </a:solidFill>
                <a:latin typeface="Times" pitchFamily="3" charset="0"/>
                <a:ea typeface="MS PGothic" pitchFamily="34" charset="-128"/>
              </a:defRPr>
            </a:lvl4pPr>
            <a:lvl5pPr marL="2018927" indent="-224325" defTabSz="909763">
              <a:defRPr sz="2400">
                <a:solidFill>
                  <a:schemeClr val="tx1"/>
                </a:solidFill>
                <a:latin typeface="Times" pitchFamily="3" charset="0"/>
                <a:ea typeface="MS PGothic" pitchFamily="34" charset="-128"/>
              </a:defRPr>
            </a:lvl5pPr>
            <a:lvl6pPr marL="2467577" indent="-224325" defTabSz="909763" eaLnBrk="0" fontAlgn="base" hangingPunct="0">
              <a:spcBef>
                <a:spcPct val="0"/>
              </a:spcBef>
              <a:spcAft>
                <a:spcPct val="0"/>
              </a:spcAft>
              <a:defRPr sz="2400">
                <a:solidFill>
                  <a:schemeClr val="tx1"/>
                </a:solidFill>
                <a:latin typeface="Times" pitchFamily="3" charset="0"/>
                <a:ea typeface="MS PGothic" pitchFamily="34" charset="-128"/>
              </a:defRPr>
            </a:lvl6pPr>
            <a:lvl7pPr marL="2916227" indent="-224325" defTabSz="909763" eaLnBrk="0" fontAlgn="base" hangingPunct="0">
              <a:spcBef>
                <a:spcPct val="0"/>
              </a:spcBef>
              <a:spcAft>
                <a:spcPct val="0"/>
              </a:spcAft>
              <a:defRPr sz="2400">
                <a:solidFill>
                  <a:schemeClr val="tx1"/>
                </a:solidFill>
                <a:latin typeface="Times" pitchFamily="3" charset="0"/>
                <a:ea typeface="MS PGothic" pitchFamily="34" charset="-128"/>
              </a:defRPr>
            </a:lvl7pPr>
            <a:lvl8pPr marL="3364878" indent="-224325" defTabSz="909763" eaLnBrk="0" fontAlgn="base" hangingPunct="0">
              <a:spcBef>
                <a:spcPct val="0"/>
              </a:spcBef>
              <a:spcAft>
                <a:spcPct val="0"/>
              </a:spcAft>
              <a:defRPr sz="2400">
                <a:solidFill>
                  <a:schemeClr val="tx1"/>
                </a:solidFill>
                <a:latin typeface="Times" pitchFamily="3" charset="0"/>
                <a:ea typeface="MS PGothic" pitchFamily="34" charset="-128"/>
              </a:defRPr>
            </a:lvl8pPr>
            <a:lvl9pPr marL="3813528" indent="-224325" defTabSz="909763" eaLnBrk="0" fontAlgn="base" hangingPunct="0">
              <a:spcBef>
                <a:spcPct val="0"/>
              </a:spcBef>
              <a:spcAft>
                <a:spcPct val="0"/>
              </a:spcAft>
              <a:defRPr sz="2400">
                <a:solidFill>
                  <a:schemeClr val="tx1"/>
                </a:solidFill>
                <a:latin typeface="Times" pitchFamily="3" charset="0"/>
                <a:ea typeface="MS PGothic" pitchFamily="34" charset="-128"/>
              </a:defRPr>
            </a:lvl9pPr>
          </a:lstStyle>
          <a:p>
            <a:fld id="{CB8A8965-CEAB-4312-8B9F-1725AD30134B}" type="slidenum">
              <a:rPr lang="en-US" altLang="en-US" sz="1200">
                <a:solidFill>
                  <a:srgbClr val="000000"/>
                </a:solidFill>
              </a:rPr>
              <a:pPr/>
              <a:t>14</a:t>
            </a:fld>
            <a:endParaRPr lang="en-US" altLang="en-US" sz="1200">
              <a:solidFill>
                <a:srgbClr val="000000"/>
              </a:solidFill>
            </a:endParaRPr>
          </a:p>
        </p:txBody>
      </p:sp>
    </p:spTree>
    <p:extLst>
      <p:ext uri="{BB962C8B-B14F-4D97-AF65-F5344CB8AC3E}">
        <p14:creationId xmlns:p14="http://schemas.microsoft.com/office/powerpoint/2010/main" val="393068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1.xml"/><Relationship Id="rId4" Type="http://schemas.openxmlformats.org/officeDocument/2006/relationships/image" Target="../media/image3.sv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14DD59B-F9C9-40D4-975D-76545716738E}" type="datetimeFigureOut">
              <a:rPr lang="en-US" smtClean="0"/>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985D0-675D-4DA9-B836-1E576C4858A1}" type="slidenum">
              <a:rPr lang="en-US" smtClean="0"/>
              <a:t>‹#›</a:t>
            </a:fld>
            <a:endParaRPr lang="en-US"/>
          </a:p>
        </p:txBody>
      </p:sp>
    </p:spTree>
    <p:extLst>
      <p:ext uri="{BB962C8B-B14F-4D97-AF65-F5344CB8AC3E}">
        <p14:creationId xmlns:p14="http://schemas.microsoft.com/office/powerpoint/2010/main" val="2917917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4DD59B-F9C9-40D4-975D-76545716738E}" type="datetimeFigureOut">
              <a:rPr lang="en-US" smtClean="0"/>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985D0-675D-4DA9-B836-1E576C4858A1}" type="slidenum">
              <a:rPr lang="en-US" smtClean="0"/>
              <a:t>‹#›</a:t>
            </a:fld>
            <a:endParaRPr lang="en-US"/>
          </a:p>
        </p:txBody>
      </p:sp>
    </p:spTree>
    <p:extLst>
      <p:ext uri="{BB962C8B-B14F-4D97-AF65-F5344CB8AC3E}">
        <p14:creationId xmlns:p14="http://schemas.microsoft.com/office/powerpoint/2010/main" val="2897288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4DD59B-F9C9-40D4-975D-76545716738E}" type="datetimeFigureOut">
              <a:rPr lang="en-US" smtClean="0"/>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985D0-675D-4DA9-B836-1E576C4858A1}" type="slidenum">
              <a:rPr lang="en-US" smtClean="0"/>
              <a:t>‹#›</a:t>
            </a:fld>
            <a:endParaRPr lang="en-US"/>
          </a:p>
        </p:txBody>
      </p:sp>
    </p:spTree>
    <p:extLst>
      <p:ext uri="{BB962C8B-B14F-4D97-AF65-F5344CB8AC3E}">
        <p14:creationId xmlns:p14="http://schemas.microsoft.com/office/powerpoint/2010/main" val="3065520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lvl1pPr>
              <a:defRPr sz="3500"/>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8ACDB3CC-F982-40F9-8DD6-BCC9AFBF44BD}" type="datetime1">
              <a:rPr lang="en-US" smtClean="0"/>
              <a:pPr/>
              <a:t>9/19/23</a:t>
            </a:fld>
            <a:endParaRPr lang="en-US"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F88E988-FB04-AB4E-BE5A-59F242AF7F7A}" type="slidenum">
              <a:rPr lang="en-US" smtClean="0"/>
              <a:t>‹#›</a:t>
            </a:fld>
            <a:endParaRPr lang="en-US" dirty="0"/>
          </a:p>
        </p:txBody>
      </p:sp>
    </p:spTree>
    <p:extLst>
      <p:ext uri="{BB962C8B-B14F-4D97-AF65-F5344CB8AC3E}">
        <p14:creationId xmlns:p14="http://schemas.microsoft.com/office/powerpoint/2010/main" val="3625309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25176" y="274639"/>
            <a:ext cx="10357224" cy="1143000"/>
          </a:xfrm>
          <a:prstGeom prst="rect">
            <a:avLst/>
          </a:prstGeom>
        </p:spPr>
        <p:txBody>
          <a:bodyPr/>
          <a:lstStyle>
            <a:lvl1pPr>
              <a:defRPr sz="3500"/>
            </a:lvl1pPr>
          </a:lstStyle>
          <a:p>
            <a:r>
              <a:rPr lang="en-US"/>
              <a:t>Click to edit Master title style</a:t>
            </a:r>
            <a:endParaRPr lang="en-US" dirty="0"/>
          </a:p>
        </p:txBody>
      </p:sp>
      <p:sp>
        <p:nvSpPr>
          <p:cNvPr id="3" name="Content Placeholder 2"/>
          <p:cNvSpPr>
            <a:spLocks noGrp="1"/>
          </p:cNvSpPr>
          <p:nvPr>
            <p:ph idx="1"/>
          </p:nvPr>
        </p:nvSpPr>
        <p:spPr>
          <a:xfrm>
            <a:off x="1225176" y="1600202"/>
            <a:ext cx="10357224"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8C2560D-EC28-3B41-86E8-18F1CE0113B4}" type="datetimeFigureOut">
              <a:rPr lang="en-US" smtClean="0"/>
              <a:t>9/19/23</a:t>
            </a:fld>
            <a:endParaRPr lang="en-US"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2899081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4A9E7B99-7C3F-4BC3-B7B8-7E1F8C620B24}" type="datetime1">
              <a:rPr lang="en-US" smtClean="0"/>
              <a:pPr/>
              <a:t>9/19/23</a:t>
            </a:fld>
            <a:endParaRPr lang="en-US"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91AF2B4D-6B12-4EDF-87BB-2B55CECB6611}" type="slidenum">
              <a:rPr lang="en-US" smtClean="0"/>
              <a:pPr/>
              <a:t>‹#›</a:t>
            </a:fld>
            <a:endParaRPr lang="en-US" dirty="0"/>
          </a:p>
        </p:txBody>
      </p:sp>
    </p:spTree>
    <p:extLst>
      <p:ext uri="{BB962C8B-B14F-4D97-AF65-F5344CB8AC3E}">
        <p14:creationId xmlns:p14="http://schemas.microsoft.com/office/powerpoint/2010/main" val="1625602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25176" y="274639"/>
            <a:ext cx="10357224"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68C2560D-EC28-3B41-86E8-18F1CE0113B4}" type="datetimeFigureOut">
              <a:rPr lang="en-US" smtClean="0"/>
              <a:t>9/19/23</a:t>
            </a:fld>
            <a:endParaRPr lang="en-US" dirty="0"/>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1532955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25176" y="274639"/>
            <a:ext cx="10357224" cy="1143000"/>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4"/>
            <a:ext cx="5386917"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68C2560D-EC28-3B41-86E8-18F1CE0113B4}" type="datetimeFigureOut">
              <a:rPr lang="en-US" smtClean="0"/>
              <a:t>9/19/23</a:t>
            </a:fld>
            <a:endParaRPr lang="en-US" dirty="0"/>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617829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1"/>
          <p:cNvSpPr>
            <a:spLocks noGrp="1"/>
          </p:cNvSpPr>
          <p:nvPr>
            <p:ph type="title"/>
          </p:nvPr>
        </p:nvSpPr>
        <p:spPr>
          <a:xfrm>
            <a:off x="609602" y="1151716"/>
            <a:ext cx="9161929" cy="11430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014833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68C2560D-EC28-3B41-86E8-18F1CE0113B4}" type="datetimeFigureOut">
              <a:rPr lang="en-US" smtClean="0"/>
              <a:t>9/19/23</a:t>
            </a:fld>
            <a:endParaRPr lang="en-US" dirty="0"/>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1839784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68C2560D-EC28-3B41-86E8-18F1CE0113B4}" type="datetimeFigureOut">
              <a:rPr lang="en-US" smtClean="0"/>
              <a:t>9/19/23</a:t>
            </a:fld>
            <a:endParaRPr lang="en-US" dirty="0"/>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2947921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4DD59B-F9C9-40D4-975D-76545716738E}" type="datetimeFigureOut">
              <a:rPr lang="en-US" smtClean="0"/>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985D0-675D-4DA9-B836-1E576C4858A1}" type="slidenum">
              <a:rPr lang="en-US" smtClean="0"/>
              <a:t>‹#›</a:t>
            </a:fld>
            <a:endParaRPr lang="en-US"/>
          </a:p>
        </p:txBody>
      </p:sp>
    </p:spTree>
    <p:extLst>
      <p:ext uri="{BB962C8B-B14F-4D97-AF65-F5344CB8AC3E}">
        <p14:creationId xmlns:p14="http://schemas.microsoft.com/office/powerpoint/2010/main" val="637829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9"/>
            <a:ext cx="73152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68C2560D-EC28-3B41-86E8-18F1CE0113B4}" type="datetimeFigureOut">
              <a:rPr lang="en-US" smtClean="0"/>
              <a:t>9/19/23</a:t>
            </a:fld>
            <a:endParaRPr lang="en-US" dirty="0"/>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2240653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25176" y="274639"/>
            <a:ext cx="10357224"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25176" y="1600202"/>
            <a:ext cx="10357224"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8C2560D-EC28-3B41-86E8-18F1CE0113B4}" type="datetimeFigureOut">
              <a:rPr lang="en-US" smtClean="0"/>
              <a:t>9/19/23</a:t>
            </a:fld>
            <a:endParaRPr lang="en-US"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3527215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Vertical Title 6"/>
          <p:cNvSpPr>
            <a:spLocks noGrp="1"/>
          </p:cNvSpPr>
          <p:nvPr>
            <p:ph type="title" orient="vert"/>
          </p:nvPr>
        </p:nvSpPr>
        <p:spPr>
          <a:xfrm>
            <a:off x="8839200" y="1600202"/>
            <a:ext cx="2743200" cy="4525433"/>
          </a:xfrm>
          <a:prstGeom prst="rect">
            <a:avLst/>
          </a:prstGeom>
        </p:spPr>
        <p:txBody>
          <a:bodyPr vert="eaVert"/>
          <a:lstStyle/>
          <a:p>
            <a:r>
              <a:rPr lang="en-US"/>
              <a:t>Click to edit Master title style</a:t>
            </a:r>
          </a:p>
        </p:txBody>
      </p:sp>
    </p:spTree>
    <p:extLst>
      <p:ext uri="{BB962C8B-B14F-4D97-AF65-F5344CB8AC3E}">
        <p14:creationId xmlns:p14="http://schemas.microsoft.com/office/powerpoint/2010/main" val="9893273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6313D-58F5-5EFA-CF03-2A086EC6C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D90092-7B65-C824-F7D5-D62B987529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6F035B-BF73-9462-B07B-5D554781465E}"/>
              </a:ext>
            </a:extLst>
          </p:cNvPr>
          <p:cNvSpPr>
            <a:spLocks noGrp="1"/>
          </p:cNvSpPr>
          <p:nvPr>
            <p:ph type="dt" sz="half" idx="10"/>
          </p:nvPr>
        </p:nvSpPr>
        <p:spPr/>
        <p:txBody>
          <a:bodyPr/>
          <a:lstStyle/>
          <a:p>
            <a:fld id="{1346EF2B-D40F-4F2F-8D14-9F1A2B063473}" type="datetimeFigureOut">
              <a:rPr lang="en-US" smtClean="0"/>
              <a:t>9/19/23</a:t>
            </a:fld>
            <a:endParaRPr lang="en-US"/>
          </a:p>
        </p:txBody>
      </p:sp>
      <p:sp>
        <p:nvSpPr>
          <p:cNvPr id="5" name="Footer Placeholder 4">
            <a:extLst>
              <a:ext uri="{FF2B5EF4-FFF2-40B4-BE49-F238E27FC236}">
                <a16:creationId xmlns:a16="http://schemas.microsoft.com/office/drawing/2014/main" id="{9CC4528F-EAC5-8D10-DC5C-6748C3983F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31038D-D1A4-D8D3-B8C0-D7796E62A048}"/>
              </a:ext>
            </a:extLst>
          </p:cNvPr>
          <p:cNvSpPr>
            <a:spLocks noGrp="1"/>
          </p:cNvSpPr>
          <p:nvPr>
            <p:ph type="sldNum" sz="quarter" idx="12"/>
          </p:nvPr>
        </p:nvSpPr>
        <p:spPr/>
        <p:txBody>
          <a:bodyPr/>
          <a:lstStyle/>
          <a:p>
            <a:fld id="{3507EC05-1233-4522-81C4-FBD53E5E09F9}" type="slidenum">
              <a:rPr lang="en-US" smtClean="0"/>
              <a:t>‹#›</a:t>
            </a:fld>
            <a:endParaRPr lang="en-US"/>
          </a:p>
        </p:txBody>
      </p:sp>
    </p:spTree>
    <p:extLst>
      <p:ext uri="{BB962C8B-B14F-4D97-AF65-F5344CB8AC3E}">
        <p14:creationId xmlns:p14="http://schemas.microsoft.com/office/powerpoint/2010/main" val="27611523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D2DC-1F66-31F9-ACCC-BA0C005CA4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C624E5-7746-AFDC-B414-0A2AF4C704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B15660-5DB9-AEA1-4302-5EFAB2B59C72}"/>
              </a:ext>
            </a:extLst>
          </p:cNvPr>
          <p:cNvSpPr>
            <a:spLocks noGrp="1"/>
          </p:cNvSpPr>
          <p:nvPr>
            <p:ph type="dt" sz="half" idx="10"/>
          </p:nvPr>
        </p:nvSpPr>
        <p:spPr/>
        <p:txBody>
          <a:bodyPr/>
          <a:lstStyle/>
          <a:p>
            <a:fld id="{1346EF2B-D40F-4F2F-8D14-9F1A2B063473}" type="datetimeFigureOut">
              <a:rPr lang="en-US" smtClean="0"/>
              <a:t>9/19/23</a:t>
            </a:fld>
            <a:endParaRPr lang="en-US"/>
          </a:p>
        </p:txBody>
      </p:sp>
      <p:sp>
        <p:nvSpPr>
          <p:cNvPr id="5" name="Footer Placeholder 4">
            <a:extLst>
              <a:ext uri="{FF2B5EF4-FFF2-40B4-BE49-F238E27FC236}">
                <a16:creationId xmlns:a16="http://schemas.microsoft.com/office/drawing/2014/main" id="{162BDC94-AF51-754F-97A9-9015FE25D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0F7C62-AD71-D8E4-1F26-292CF0439B17}"/>
              </a:ext>
            </a:extLst>
          </p:cNvPr>
          <p:cNvSpPr>
            <a:spLocks noGrp="1"/>
          </p:cNvSpPr>
          <p:nvPr>
            <p:ph type="sldNum" sz="quarter" idx="12"/>
          </p:nvPr>
        </p:nvSpPr>
        <p:spPr/>
        <p:txBody>
          <a:bodyPr/>
          <a:lstStyle/>
          <a:p>
            <a:fld id="{3507EC05-1233-4522-81C4-FBD53E5E09F9}" type="slidenum">
              <a:rPr lang="en-US" smtClean="0"/>
              <a:t>‹#›</a:t>
            </a:fld>
            <a:endParaRPr lang="en-US"/>
          </a:p>
        </p:txBody>
      </p:sp>
    </p:spTree>
    <p:extLst>
      <p:ext uri="{BB962C8B-B14F-4D97-AF65-F5344CB8AC3E}">
        <p14:creationId xmlns:p14="http://schemas.microsoft.com/office/powerpoint/2010/main" val="1983138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EEDFA-E5E4-D5A6-228F-2ACA37EC9B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74DEC8-48B1-958F-3141-13EF9A7D14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667EF3-D819-38ED-1021-570DD46FFD1D}"/>
              </a:ext>
            </a:extLst>
          </p:cNvPr>
          <p:cNvSpPr>
            <a:spLocks noGrp="1"/>
          </p:cNvSpPr>
          <p:nvPr>
            <p:ph type="dt" sz="half" idx="10"/>
          </p:nvPr>
        </p:nvSpPr>
        <p:spPr/>
        <p:txBody>
          <a:bodyPr/>
          <a:lstStyle/>
          <a:p>
            <a:fld id="{1346EF2B-D40F-4F2F-8D14-9F1A2B063473}" type="datetimeFigureOut">
              <a:rPr lang="en-US" smtClean="0"/>
              <a:t>9/19/23</a:t>
            </a:fld>
            <a:endParaRPr lang="en-US"/>
          </a:p>
        </p:txBody>
      </p:sp>
      <p:sp>
        <p:nvSpPr>
          <p:cNvPr id="5" name="Footer Placeholder 4">
            <a:extLst>
              <a:ext uri="{FF2B5EF4-FFF2-40B4-BE49-F238E27FC236}">
                <a16:creationId xmlns:a16="http://schemas.microsoft.com/office/drawing/2014/main" id="{E5995407-0829-C8A3-0E6D-CC8B74F5B1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2D2EC2-0F1B-7D52-EB88-83C367D22EE7}"/>
              </a:ext>
            </a:extLst>
          </p:cNvPr>
          <p:cNvSpPr>
            <a:spLocks noGrp="1"/>
          </p:cNvSpPr>
          <p:nvPr>
            <p:ph type="sldNum" sz="quarter" idx="12"/>
          </p:nvPr>
        </p:nvSpPr>
        <p:spPr/>
        <p:txBody>
          <a:bodyPr/>
          <a:lstStyle/>
          <a:p>
            <a:fld id="{3507EC05-1233-4522-81C4-FBD53E5E09F9}" type="slidenum">
              <a:rPr lang="en-US" smtClean="0"/>
              <a:t>‹#›</a:t>
            </a:fld>
            <a:endParaRPr lang="en-US"/>
          </a:p>
        </p:txBody>
      </p:sp>
    </p:spTree>
    <p:extLst>
      <p:ext uri="{BB962C8B-B14F-4D97-AF65-F5344CB8AC3E}">
        <p14:creationId xmlns:p14="http://schemas.microsoft.com/office/powerpoint/2010/main" val="1298907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C5C3-DC17-96E5-CC8E-63961E9DA4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6B99CF-1456-9640-35F8-AE9E125CEC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9BDBB3-A74B-F317-FB37-4FFF6A11F5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4C705C-54AD-61AF-08A4-5E5CA595ACD3}"/>
              </a:ext>
            </a:extLst>
          </p:cNvPr>
          <p:cNvSpPr>
            <a:spLocks noGrp="1"/>
          </p:cNvSpPr>
          <p:nvPr>
            <p:ph type="dt" sz="half" idx="10"/>
          </p:nvPr>
        </p:nvSpPr>
        <p:spPr/>
        <p:txBody>
          <a:bodyPr/>
          <a:lstStyle/>
          <a:p>
            <a:fld id="{1346EF2B-D40F-4F2F-8D14-9F1A2B063473}" type="datetimeFigureOut">
              <a:rPr lang="en-US" smtClean="0"/>
              <a:t>9/19/23</a:t>
            </a:fld>
            <a:endParaRPr lang="en-US"/>
          </a:p>
        </p:txBody>
      </p:sp>
      <p:sp>
        <p:nvSpPr>
          <p:cNvPr id="6" name="Footer Placeholder 5">
            <a:extLst>
              <a:ext uri="{FF2B5EF4-FFF2-40B4-BE49-F238E27FC236}">
                <a16:creationId xmlns:a16="http://schemas.microsoft.com/office/drawing/2014/main" id="{52BB34D4-8FBC-1203-E16C-2E663B871A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DE69D6-0D46-9385-02FF-D04849F89AC9}"/>
              </a:ext>
            </a:extLst>
          </p:cNvPr>
          <p:cNvSpPr>
            <a:spLocks noGrp="1"/>
          </p:cNvSpPr>
          <p:nvPr>
            <p:ph type="sldNum" sz="quarter" idx="12"/>
          </p:nvPr>
        </p:nvSpPr>
        <p:spPr/>
        <p:txBody>
          <a:bodyPr/>
          <a:lstStyle/>
          <a:p>
            <a:fld id="{3507EC05-1233-4522-81C4-FBD53E5E09F9}" type="slidenum">
              <a:rPr lang="en-US" smtClean="0"/>
              <a:t>‹#›</a:t>
            </a:fld>
            <a:endParaRPr lang="en-US"/>
          </a:p>
        </p:txBody>
      </p:sp>
    </p:spTree>
    <p:extLst>
      <p:ext uri="{BB962C8B-B14F-4D97-AF65-F5344CB8AC3E}">
        <p14:creationId xmlns:p14="http://schemas.microsoft.com/office/powerpoint/2010/main" val="830800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48271-99B2-32C4-1016-E4AE6441BF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58349A-1546-7736-AED6-ACBDC0B464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AA6050-84B4-AC95-58B1-08DB7AF798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CBD18B-C3F2-8811-EB2F-2DDDF16E73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B96662-1800-9BCE-A903-026D60FFB6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016EE9-EB95-D4C1-928C-0AD31992E421}"/>
              </a:ext>
            </a:extLst>
          </p:cNvPr>
          <p:cNvSpPr>
            <a:spLocks noGrp="1"/>
          </p:cNvSpPr>
          <p:nvPr>
            <p:ph type="dt" sz="half" idx="10"/>
          </p:nvPr>
        </p:nvSpPr>
        <p:spPr/>
        <p:txBody>
          <a:bodyPr/>
          <a:lstStyle/>
          <a:p>
            <a:fld id="{1346EF2B-D40F-4F2F-8D14-9F1A2B063473}" type="datetimeFigureOut">
              <a:rPr lang="en-US" smtClean="0"/>
              <a:t>9/19/23</a:t>
            </a:fld>
            <a:endParaRPr lang="en-US"/>
          </a:p>
        </p:txBody>
      </p:sp>
      <p:sp>
        <p:nvSpPr>
          <p:cNvPr id="8" name="Footer Placeholder 7">
            <a:extLst>
              <a:ext uri="{FF2B5EF4-FFF2-40B4-BE49-F238E27FC236}">
                <a16:creationId xmlns:a16="http://schemas.microsoft.com/office/drawing/2014/main" id="{2CFA0C61-EC1C-1827-B633-487E62FEA3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D98B0B-4A45-277B-9FBA-A175C1DFB839}"/>
              </a:ext>
            </a:extLst>
          </p:cNvPr>
          <p:cNvSpPr>
            <a:spLocks noGrp="1"/>
          </p:cNvSpPr>
          <p:nvPr>
            <p:ph type="sldNum" sz="quarter" idx="12"/>
          </p:nvPr>
        </p:nvSpPr>
        <p:spPr/>
        <p:txBody>
          <a:bodyPr/>
          <a:lstStyle/>
          <a:p>
            <a:fld id="{3507EC05-1233-4522-81C4-FBD53E5E09F9}" type="slidenum">
              <a:rPr lang="en-US" smtClean="0"/>
              <a:t>‹#›</a:t>
            </a:fld>
            <a:endParaRPr lang="en-US"/>
          </a:p>
        </p:txBody>
      </p:sp>
    </p:spTree>
    <p:extLst>
      <p:ext uri="{BB962C8B-B14F-4D97-AF65-F5344CB8AC3E}">
        <p14:creationId xmlns:p14="http://schemas.microsoft.com/office/powerpoint/2010/main" val="4255252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6A2DB-842F-356E-B744-669DFA1757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CA61E8-AEFC-0A9A-9974-6BADFEB8C3BE}"/>
              </a:ext>
            </a:extLst>
          </p:cNvPr>
          <p:cNvSpPr>
            <a:spLocks noGrp="1"/>
          </p:cNvSpPr>
          <p:nvPr>
            <p:ph type="dt" sz="half" idx="10"/>
          </p:nvPr>
        </p:nvSpPr>
        <p:spPr/>
        <p:txBody>
          <a:bodyPr/>
          <a:lstStyle/>
          <a:p>
            <a:fld id="{1346EF2B-D40F-4F2F-8D14-9F1A2B063473}" type="datetimeFigureOut">
              <a:rPr lang="en-US" smtClean="0"/>
              <a:t>9/19/23</a:t>
            </a:fld>
            <a:endParaRPr lang="en-US"/>
          </a:p>
        </p:txBody>
      </p:sp>
      <p:sp>
        <p:nvSpPr>
          <p:cNvPr id="4" name="Footer Placeholder 3">
            <a:extLst>
              <a:ext uri="{FF2B5EF4-FFF2-40B4-BE49-F238E27FC236}">
                <a16:creationId xmlns:a16="http://schemas.microsoft.com/office/drawing/2014/main" id="{7C897D7A-C19E-CC40-B6D5-73F5F8D865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6AA3B2-1A38-5831-F69C-AF59BE35307F}"/>
              </a:ext>
            </a:extLst>
          </p:cNvPr>
          <p:cNvSpPr>
            <a:spLocks noGrp="1"/>
          </p:cNvSpPr>
          <p:nvPr>
            <p:ph type="sldNum" sz="quarter" idx="12"/>
          </p:nvPr>
        </p:nvSpPr>
        <p:spPr/>
        <p:txBody>
          <a:bodyPr/>
          <a:lstStyle/>
          <a:p>
            <a:fld id="{3507EC05-1233-4522-81C4-FBD53E5E09F9}" type="slidenum">
              <a:rPr lang="en-US" smtClean="0"/>
              <a:t>‹#›</a:t>
            </a:fld>
            <a:endParaRPr lang="en-US"/>
          </a:p>
        </p:txBody>
      </p:sp>
    </p:spTree>
    <p:extLst>
      <p:ext uri="{BB962C8B-B14F-4D97-AF65-F5344CB8AC3E}">
        <p14:creationId xmlns:p14="http://schemas.microsoft.com/office/powerpoint/2010/main" val="19077693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0CD18-C050-F8C6-2049-8D8B0B8F7B79}"/>
              </a:ext>
            </a:extLst>
          </p:cNvPr>
          <p:cNvSpPr>
            <a:spLocks noGrp="1"/>
          </p:cNvSpPr>
          <p:nvPr>
            <p:ph type="dt" sz="half" idx="10"/>
          </p:nvPr>
        </p:nvSpPr>
        <p:spPr/>
        <p:txBody>
          <a:bodyPr/>
          <a:lstStyle/>
          <a:p>
            <a:fld id="{1346EF2B-D40F-4F2F-8D14-9F1A2B063473}" type="datetimeFigureOut">
              <a:rPr lang="en-US" smtClean="0"/>
              <a:t>9/19/23</a:t>
            </a:fld>
            <a:endParaRPr lang="en-US"/>
          </a:p>
        </p:txBody>
      </p:sp>
      <p:sp>
        <p:nvSpPr>
          <p:cNvPr id="3" name="Footer Placeholder 2">
            <a:extLst>
              <a:ext uri="{FF2B5EF4-FFF2-40B4-BE49-F238E27FC236}">
                <a16:creationId xmlns:a16="http://schemas.microsoft.com/office/drawing/2014/main" id="{965BB8C3-5B75-EB52-FE47-1FC84A76FB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B931DB-F75E-DBC6-B127-41F845E35AD9}"/>
              </a:ext>
            </a:extLst>
          </p:cNvPr>
          <p:cNvSpPr>
            <a:spLocks noGrp="1"/>
          </p:cNvSpPr>
          <p:nvPr>
            <p:ph type="sldNum" sz="quarter" idx="12"/>
          </p:nvPr>
        </p:nvSpPr>
        <p:spPr/>
        <p:txBody>
          <a:bodyPr/>
          <a:lstStyle/>
          <a:p>
            <a:fld id="{3507EC05-1233-4522-81C4-FBD53E5E09F9}" type="slidenum">
              <a:rPr lang="en-US" smtClean="0"/>
              <a:t>‹#›</a:t>
            </a:fld>
            <a:endParaRPr lang="en-US"/>
          </a:p>
        </p:txBody>
      </p:sp>
    </p:spTree>
    <p:extLst>
      <p:ext uri="{BB962C8B-B14F-4D97-AF65-F5344CB8AC3E}">
        <p14:creationId xmlns:p14="http://schemas.microsoft.com/office/powerpoint/2010/main" val="1781099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4DD59B-F9C9-40D4-975D-76545716738E}" type="datetimeFigureOut">
              <a:rPr lang="en-US" smtClean="0"/>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985D0-675D-4DA9-B836-1E576C4858A1}" type="slidenum">
              <a:rPr lang="en-US" smtClean="0"/>
              <a:t>‹#›</a:t>
            </a:fld>
            <a:endParaRPr lang="en-US"/>
          </a:p>
        </p:txBody>
      </p:sp>
    </p:spTree>
    <p:extLst>
      <p:ext uri="{BB962C8B-B14F-4D97-AF65-F5344CB8AC3E}">
        <p14:creationId xmlns:p14="http://schemas.microsoft.com/office/powerpoint/2010/main" val="19668340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83801-4D2E-09B4-3260-645D8EDA0F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E80654-36D6-5771-63A0-FE12DABB2A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DCEB9F-43AF-5042-1A3C-6E3EB427A8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91BBAB-3FBD-4AAA-BDAF-3DF3331CCA5B}"/>
              </a:ext>
            </a:extLst>
          </p:cNvPr>
          <p:cNvSpPr>
            <a:spLocks noGrp="1"/>
          </p:cNvSpPr>
          <p:nvPr>
            <p:ph type="dt" sz="half" idx="10"/>
          </p:nvPr>
        </p:nvSpPr>
        <p:spPr/>
        <p:txBody>
          <a:bodyPr/>
          <a:lstStyle/>
          <a:p>
            <a:fld id="{1346EF2B-D40F-4F2F-8D14-9F1A2B063473}" type="datetimeFigureOut">
              <a:rPr lang="en-US" smtClean="0"/>
              <a:t>9/19/23</a:t>
            </a:fld>
            <a:endParaRPr lang="en-US"/>
          </a:p>
        </p:txBody>
      </p:sp>
      <p:sp>
        <p:nvSpPr>
          <p:cNvPr id="6" name="Footer Placeholder 5">
            <a:extLst>
              <a:ext uri="{FF2B5EF4-FFF2-40B4-BE49-F238E27FC236}">
                <a16:creationId xmlns:a16="http://schemas.microsoft.com/office/drawing/2014/main" id="{1BAC35F3-CF84-0690-CC9B-C9FA270F76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CE57F2-A652-3587-840C-ADE204A3BEE5}"/>
              </a:ext>
            </a:extLst>
          </p:cNvPr>
          <p:cNvSpPr>
            <a:spLocks noGrp="1"/>
          </p:cNvSpPr>
          <p:nvPr>
            <p:ph type="sldNum" sz="quarter" idx="12"/>
          </p:nvPr>
        </p:nvSpPr>
        <p:spPr/>
        <p:txBody>
          <a:bodyPr/>
          <a:lstStyle/>
          <a:p>
            <a:fld id="{3507EC05-1233-4522-81C4-FBD53E5E09F9}" type="slidenum">
              <a:rPr lang="en-US" smtClean="0"/>
              <a:t>‹#›</a:t>
            </a:fld>
            <a:endParaRPr lang="en-US"/>
          </a:p>
        </p:txBody>
      </p:sp>
    </p:spTree>
    <p:extLst>
      <p:ext uri="{BB962C8B-B14F-4D97-AF65-F5344CB8AC3E}">
        <p14:creationId xmlns:p14="http://schemas.microsoft.com/office/powerpoint/2010/main" val="2290628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8BA98-7B6B-E2C2-60CF-36432D3494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1E830E-4619-69E5-4F7A-79214AB2E5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8D63DD-40A8-BD58-AEF4-565587D140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34CF04-41F4-98C6-D251-031850CB9937}"/>
              </a:ext>
            </a:extLst>
          </p:cNvPr>
          <p:cNvSpPr>
            <a:spLocks noGrp="1"/>
          </p:cNvSpPr>
          <p:nvPr>
            <p:ph type="dt" sz="half" idx="10"/>
          </p:nvPr>
        </p:nvSpPr>
        <p:spPr/>
        <p:txBody>
          <a:bodyPr/>
          <a:lstStyle/>
          <a:p>
            <a:fld id="{1346EF2B-D40F-4F2F-8D14-9F1A2B063473}" type="datetimeFigureOut">
              <a:rPr lang="en-US" smtClean="0"/>
              <a:t>9/19/23</a:t>
            </a:fld>
            <a:endParaRPr lang="en-US"/>
          </a:p>
        </p:txBody>
      </p:sp>
      <p:sp>
        <p:nvSpPr>
          <p:cNvPr id="6" name="Footer Placeholder 5">
            <a:extLst>
              <a:ext uri="{FF2B5EF4-FFF2-40B4-BE49-F238E27FC236}">
                <a16:creationId xmlns:a16="http://schemas.microsoft.com/office/drawing/2014/main" id="{68997536-B9CC-BF1E-0C5F-C63D436BC3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3D2FCB-9C35-F9CF-7B74-D976C1F74E6B}"/>
              </a:ext>
            </a:extLst>
          </p:cNvPr>
          <p:cNvSpPr>
            <a:spLocks noGrp="1"/>
          </p:cNvSpPr>
          <p:nvPr>
            <p:ph type="sldNum" sz="quarter" idx="12"/>
          </p:nvPr>
        </p:nvSpPr>
        <p:spPr/>
        <p:txBody>
          <a:bodyPr/>
          <a:lstStyle/>
          <a:p>
            <a:fld id="{3507EC05-1233-4522-81C4-FBD53E5E09F9}" type="slidenum">
              <a:rPr lang="en-US" smtClean="0"/>
              <a:t>‹#›</a:t>
            </a:fld>
            <a:endParaRPr lang="en-US"/>
          </a:p>
        </p:txBody>
      </p:sp>
    </p:spTree>
    <p:extLst>
      <p:ext uri="{BB962C8B-B14F-4D97-AF65-F5344CB8AC3E}">
        <p14:creationId xmlns:p14="http://schemas.microsoft.com/office/powerpoint/2010/main" val="112798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8868E-3988-DEC9-4743-D84C73C4B8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50D44E-B775-0A66-C83E-4593BC0227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9EA5C-7BD0-FCCC-525E-82C47E359745}"/>
              </a:ext>
            </a:extLst>
          </p:cNvPr>
          <p:cNvSpPr>
            <a:spLocks noGrp="1"/>
          </p:cNvSpPr>
          <p:nvPr>
            <p:ph type="dt" sz="half" idx="10"/>
          </p:nvPr>
        </p:nvSpPr>
        <p:spPr/>
        <p:txBody>
          <a:bodyPr/>
          <a:lstStyle/>
          <a:p>
            <a:fld id="{1346EF2B-D40F-4F2F-8D14-9F1A2B063473}" type="datetimeFigureOut">
              <a:rPr lang="en-US" smtClean="0"/>
              <a:t>9/19/23</a:t>
            </a:fld>
            <a:endParaRPr lang="en-US"/>
          </a:p>
        </p:txBody>
      </p:sp>
      <p:sp>
        <p:nvSpPr>
          <p:cNvPr id="5" name="Footer Placeholder 4">
            <a:extLst>
              <a:ext uri="{FF2B5EF4-FFF2-40B4-BE49-F238E27FC236}">
                <a16:creationId xmlns:a16="http://schemas.microsoft.com/office/drawing/2014/main" id="{15E74323-32E1-278F-EE9A-190DCEED4D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EF1D01-07BB-9682-ED45-EAE5142AEC33}"/>
              </a:ext>
            </a:extLst>
          </p:cNvPr>
          <p:cNvSpPr>
            <a:spLocks noGrp="1"/>
          </p:cNvSpPr>
          <p:nvPr>
            <p:ph type="sldNum" sz="quarter" idx="12"/>
          </p:nvPr>
        </p:nvSpPr>
        <p:spPr/>
        <p:txBody>
          <a:bodyPr/>
          <a:lstStyle/>
          <a:p>
            <a:fld id="{3507EC05-1233-4522-81C4-FBD53E5E09F9}" type="slidenum">
              <a:rPr lang="en-US" smtClean="0"/>
              <a:t>‹#›</a:t>
            </a:fld>
            <a:endParaRPr lang="en-US"/>
          </a:p>
        </p:txBody>
      </p:sp>
    </p:spTree>
    <p:extLst>
      <p:ext uri="{BB962C8B-B14F-4D97-AF65-F5344CB8AC3E}">
        <p14:creationId xmlns:p14="http://schemas.microsoft.com/office/powerpoint/2010/main" val="6449310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0FEADB-F0E0-FD0D-3D26-667993CA83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B04D8D-6859-7561-3831-722DC6B184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F86CE-1949-C50E-123B-F977C57A0491}"/>
              </a:ext>
            </a:extLst>
          </p:cNvPr>
          <p:cNvSpPr>
            <a:spLocks noGrp="1"/>
          </p:cNvSpPr>
          <p:nvPr>
            <p:ph type="dt" sz="half" idx="10"/>
          </p:nvPr>
        </p:nvSpPr>
        <p:spPr/>
        <p:txBody>
          <a:bodyPr/>
          <a:lstStyle/>
          <a:p>
            <a:fld id="{1346EF2B-D40F-4F2F-8D14-9F1A2B063473}" type="datetimeFigureOut">
              <a:rPr lang="en-US" smtClean="0"/>
              <a:t>9/19/23</a:t>
            </a:fld>
            <a:endParaRPr lang="en-US"/>
          </a:p>
        </p:txBody>
      </p:sp>
      <p:sp>
        <p:nvSpPr>
          <p:cNvPr id="5" name="Footer Placeholder 4">
            <a:extLst>
              <a:ext uri="{FF2B5EF4-FFF2-40B4-BE49-F238E27FC236}">
                <a16:creationId xmlns:a16="http://schemas.microsoft.com/office/drawing/2014/main" id="{9D958262-515C-1AA0-70E8-FB7A225D3F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B270B9-5D03-1429-CB89-05D9794CC543}"/>
              </a:ext>
            </a:extLst>
          </p:cNvPr>
          <p:cNvSpPr>
            <a:spLocks noGrp="1"/>
          </p:cNvSpPr>
          <p:nvPr>
            <p:ph type="sldNum" sz="quarter" idx="12"/>
          </p:nvPr>
        </p:nvSpPr>
        <p:spPr/>
        <p:txBody>
          <a:bodyPr/>
          <a:lstStyle/>
          <a:p>
            <a:fld id="{3507EC05-1233-4522-81C4-FBD53E5E09F9}" type="slidenum">
              <a:rPr lang="en-US" smtClean="0"/>
              <a:t>‹#›</a:t>
            </a:fld>
            <a:endParaRPr lang="en-US"/>
          </a:p>
        </p:txBody>
      </p:sp>
    </p:spTree>
    <p:extLst>
      <p:ext uri="{BB962C8B-B14F-4D97-AF65-F5344CB8AC3E}">
        <p14:creationId xmlns:p14="http://schemas.microsoft.com/office/powerpoint/2010/main" val="16535706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4481-F37C-48AD-AD13-6BF0A9AA91A9}"/>
              </a:ext>
            </a:extLst>
          </p:cNvPr>
          <p:cNvSpPr>
            <a:spLocks noGrp="1"/>
          </p:cNvSpPr>
          <p:nvPr>
            <p:ph type="title" hasCustomPrompt="1"/>
          </p:nvPr>
        </p:nvSpPr>
        <p:spPr>
          <a:xfrm>
            <a:off x="842045" y="531921"/>
            <a:ext cx="10610183" cy="990183"/>
          </a:xfrm>
        </p:spPr>
        <p:txBody>
          <a:bodyPr>
            <a:normAutofit/>
          </a:bodyPr>
          <a:lstStyle>
            <a:lvl1pPr>
              <a:defRPr sz="3981" b="0">
                <a:solidFill>
                  <a:srgbClr val="2677B3"/>
                </a:solidFill>
                <a:latin typeface="Calibri" panose="020F0502020204030204" pitchFamily="34" charset="0"/>
                <a:cs typeface="Calibri" panose="020F0502020204030204" pitchFamily="34" charset="0"/>
              </a:defRPr>
            </a:lvl1pPr>
          </a:lstStyle>
          <a:p>
            <a:r>
              <a:rPr lang="en-US"/>
              <a:t>Header text, one line, Calibri 40pt</a:t>
            </a:r>
          </a:p>
        </p:txBody>
      </p:sp>
      <p:cxnSp>
        <p:nvCxnSpPr>
          <p:cNvPr id="10" name="Straight Connector 9">
            <a:extLst>
              <a:ext uri="{FF2B5EF4-FFF2-40B4-BE49-F238E27FC236}">
                <a16:creationId xmlns:a16="http://schemas.microsoft.com/office/drawing/2014/main" id="{AD6E7E10-64CA-4D58-A923-E9A8127C12C5}"/>
              </a:ext>
            </a:extLst>
          </p:cNvPr>
          <p:cNvCxnSpPr>
            <a:cxnSpLocks/>
          </p:cNvCxnSpPr>
          <p:nvPr userDrawn="1"/>
        </p:nvCxnSpPr>
        <p:spPr>
          <a:xfrm flipH="1">
            <a:off x="842045" y="1522102"/>
            <a:ext cx="7559007" cy="0"/>
          </a:xfrm>
          <a:prstGeom prst="line">
            <a:avLst/>
          </a:prstGeom>
          <a:ln w="28575" cmpd="sng">
            <a:solidFill>
              <a:srgbClr val="3DB8C2"/>
            </a:solidFill>
            <a:prstDash val="solid"/>
          </a:ln>
        </p:spPr>
        <p:style>
          <a:lnRef idx="1">
            <a:schemeClr val="accent1"/>
          </a:lnRef>
          <a:fillRef idx="0">
            <a:schemeClr val="accent1"/>
          </a:fillRef>
          <a:effectRef idx="0">
            <a:schemeClr val="accent1"/>
          </a:effectRef>
          <a:fontRef idx="minor">
            <a:schemeClr val="tx1"/>
          </a:fontRef>
        </p:style>
      </p:cxnSp>
      <p:sp>
        <p:nvSpPr>
          <p:cNvPr id="14" name="Footer Placeholder 5">
            <a:extLst>
              <a:ext uri="{FF2B5EF4-FFF2-40B4-BE49-F238E27FC236}">
                <a16:creationId xmlns:a16="http://schemas.microsoft.com/office/drawing/2014/main" id="{FA0DBC7A-EA71-4454-AD82-8D4CF33F38EE}"/>
              </a:ext>
            </a:extLst>
          </p:cNvPr>
          <p:cNvSpPr txBox="1">
            <a:spLocks/>
          </p:cNvSpPr>
          <p:nvPr userDrawn="1"/>
        </p:nvSpPr>
        <p:spPr>
          <a:xfrm>
            <a:off x="3343022" y="6392908"/>
            <a:ext cx="7846815" cy="273056"/>
          </a:xfrm>
          <a:prstGeom prst="rect">
            <a:avLst/>
          </a:prstGeom>
        </p:spPr>
        <p:txBody>
          <a:bodyPr vert="horz" lIns="91013" tIns="45507" rIns="91013" bIns="45507"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95" i="0" cap="all" baseline="0">
                <a:latin typeface="Calibri" panose="020F0502020204030204" pitchFamily="34" charset="0"/>
                <a:cs typeface="Calibri" panose="020F0502020204030204" pitchFamily="34" charset="0"/>
              </a:rPr>
              <a:t>Global Alliance to Eliminate Lead Paint </a:t>
            </a:r>
          </a:p>
        </p:txBody>
      </p:sp>
      <p:sp>
        <p:nvSpPr>
          <p:cNvPr id="8" name="Right Triangle 7">
            <a:extLst>
              <a:ext uri="{FF2B5EF4-FFF2-40B4-BE49-F238E27FC236}">
                <a16:creationId xmlns:a16="http://schemas.microsoft.com/office/drawing/2014/main" id="{B9F3F467-B7A9-4461-8303-0186E96E48F7}"/>
              </a:ext>
            </a:extLst>
          </p:cNvPr>
          <p:cNvSpPr/>
          <p:nvPr userDrawn="1"/>
        </p:nvSpPr>
        <p:spPr>
          <a:xfrm rot="16200000">
            <a:off x="7857764" y="2523768"/>
            <a:ext cx="2623608" cy="6044867"/>
          </a:xfrm>
          <a:prstGeom prst="rtTriangle">
            <a:avLst/>
          </a:prstGeom>
          <a:solidFill>
            <a:srgbClr val="F4992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2">
              <a:solidFill>
                <a:schemeClr val="bg1"/>
              </a:solidFill>
            </a:endParaRPr>
          </a:p>
        </p:txBody>
      </p:sp>
      <p:sp>
        <p:nvSpPr>
          <p:cNvPr id="9" name="Slide Number Placeholder 4">
            <a:extLst>
              <a:ext uri="{FF2B5EF4-FFF2-40B4-BE49-F238E27FC236}">
                <a16:creationId xmlns:a16="http://schemas.microsoft.com/office/drawing/2014/main" id="{898B89C3-8512-4E19-9961-305AF6BC5FA7}"/>
              </a:ext>
            </a:extLst>
          </p:cNvPr>
          <p:cNvSpPr>
            <a:spLocks noGrp="1"/>
          </p:cNvSpPr>
          <p:nvPr>
            <p:ph type="sldNum" sz="quarter" idx="12"/>
          </p:nvPr>
        </p:nvSpPr>
        <p:spPr>
          <a:xfrm>
            <a:off x="2628900" y="6464403"/>
            <a:ext cx="404317" cy="365022"/>
          </a:xfrm>
        </p:spPr>
        <p:txBody>
          <a:bodyPr/>
          <a:lstStyle/>
          <a:p>
            <a:fld id="{6A95F8AA-F50D-4C83-B78E-8D19EBD4ED88}" type="slidenum">
              <a:rPr lang="en-US" smtClean="0"/>
              <a:t>‹#›</a:t>
            </a:fld>
            <a:endParaRPr lang="en-US"/>
          </a:p>
        </p:txBody>
      </p:sp>
      <p:sp>
        <p:nvSpPr>
          <p:cNvPr id="12" name="Content Placeholder 2">
            <a:extLst>
              <a:ext uri="{FF2B5EF4-FFF2-40B4-BE49-F238E27FC236}">
                <a16:creationId xmlns:a16="http://schemas.microsoft.com/office/drawing/2014/main" id="{CD9910AC-8F19-4488-A84C-4545A24218B3}"/>
              </a:ext>
            </a:extLst>
          </p:cNvPr>
          <p:cNvSpPr>
            <a:spLocks noGrp="1"/>
          </p:cNvSpPr>
          <p:nvPr>
            <p:ph idx="1" hasCustomPrompt="1"/>
          </p:nvPr>
        </p:nvSpPr>
        <p:spPr>
          <a:xfrm>
            <a:off x="842046" y="1803158"/>
            <a:ext cx="10610183" cy="4237200"/>
          </a:xfrm>
        </p:spPr>
        <p:txBody>
          <a:bodyPr/>
          <a:lstStyle>
            <a:lvl1pPr>
              <a:defRPr sz="22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fontAlgn="t"/>
            <a:r>
              <a:rPr lang="en-US" sz="2787">
                <a:latin typeface="Calibri" panose="020F0502020204030204" pitchFamily="34" charset="0"/>
                <a:cs typeface="Calibri" panose="020F0502020204030204" pitchFamily="34" charset="0"/>
              </a:rPr>
              <a:t>Body Text Calibri 22 </a:t>
            </a:r>
            <a:r>
              <a:rPr lang="en-US" sz="2787" err="1">
                <a:latin typeface="Calibri" panose="020F0502020204030204" pitchFamily="34" charset="0"/>
                <a:cs typeface="Calibri" panose="020F0502020204030204" pitchFamily="34" charset="0"/>
              </a:rPr>
              <a:t>pt</a:t>
            </a:r>
            <a:endParaRPr lang="en-US" sz="2787">
              <a:latin typeface="Calibri" panose="020F0502020204030204" pitchFamily="34" charset="0"/>
              <a:cs typeface="Calibri" panose="020F0502020204030204" pitchFamily="34" charset="0"/>
            </a:endParaRPr>
          </a:p>
          <a:p>
            <a:pPr lvl="1"/>
            <a:r>
              <a:rPr lang="en-US"/>
              <a:t>Second level Calibri 18 </a:t>
            </a:r>
            <a:r>
              <a:rPr lang="en-US" err="1"/>
              <a:t>pt</a:t>
            </a:r>
            <a:endParaRPr lang="en-US"/>
          </a:p>
          <a:p>
            <a:pPr lvl="2"/>
            <a:r>
              <a:rPr lang="en-US"/>
              <a:t>Third level</a:t>
            </a:r>
          </a:p>
          <a:p>
            <a:pPr lvl="3"/>
            <a:r>
              <a:rPr lang="en-US"/>
              <a:t>Fourth level</a:t>
            </a:r>
          </a:p>
          <a:p>
            <a:pPr lvl="4"/>
            <a:r>
              <a:rPr lang="en-US"/>
              <a:t>Fifth level</a:t>
            </a:r>
          </a:p>
          <a:p>
            <a:pPr lvl="4"/>
            <a:endParaRPr lang="en-US"/>
          </a:p>
        </p:txBody>
      </p:sp>
    </p:spTree>
    <p:extLst>
      <p:ext uri="{BB962C8B-B14F-4D97-AF65-F5344CB8AC3E}">
        <p14:creationId xmlns:p14="http://schemas.microsoft.com/office/powerpoint/2010/main" val="1096741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Left images">
    <p:bg>
      <p:bgPr>
        <a:solidFill>
          <a:srgbClr val="EAF7FF"/>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5344715-442E-48FB-A3B8-5165DB973E00}"/>
              </a:ext>
            </a:extLst>
          </p:cNvPr>
          <p:cNvSpPr>
            <a:spLocks noGrp="1"/>
          </p:cNvSpPr>
          <p:nvPr>
            <p:ph type="pic" sz="quarter" idx="10"/>
          </p:nvPr>
        </p:nvSpPr>
        <p:spPr>
          <a:xfrm>
            <a:off x="0" y="0"/>
            <a:ext cx="6010066" cy="6858000"/>
          </a:xfrm>
          <a:prstGeom prst="rect">
            <a:avLst/>
          </a:prstGeom>
          <a:effectLst/>
        </p:spPr>
        <p:txBody>
          <a:bodyPr lIns="0" tIns="0" rIns="0" bIns="0"/>
          <a:lstStyle/>
          <a:p>
            <a:r>
              <a:rPr lang="en-US"/>
              <a:t>Click icon to add picture</a:t>
            </a:r>
          </a:p>
        </p:txBody>
      </p:sp>
      <p:sp>
        <p:nvSpPr>
          <p:cNvPr id="9" name="Text Placeholder 8">
            <a:extLst>
              <a:ext uri="{FF2B5EF4-FFF2-40B4-BE49-F238E27FC236}">
                <a16:creationId xmlns:a16="http://schemas.microsoft.com/office/drawing/2014/main" id="{D76AE308-C130-46F8-A0CD-648FC73B46CE}"/>
              </a:ext>
            </a:extLst>
          </p:cNvPr>
          <p:cNvSpPr>
            <a:spLocks noGrp="1"/>
          </p:cNvSpPr>
          <p:nvPr>
            <p:ph type="body" sz="quarter" idx="11" hasCustomPrompt="1"/>
          </p:nvPr>
        </p:nvSpPr>
        <p:spPr>
          <a:xfrm>
            <a:off x="6538958" y="655809"/>
            <a:ext cx="5138792" cy="740542"/>
          </a:xfrm>
          <a:prstGeom prst="rect">
            <a:avLst/>
          </a:prstGeom>
          <a:effectLst/>
        </p:spPr>
        <p:txBody>
          <a:bodyPr lIns="0" tIns="0" rIns="0" bIns="0"/>
          <a:lstStyle>
            <a:lvl1pPr algn="l">
              <a:defRPr sz="2734">
                <a:solidFill>
                  <a:srgbClr val="2BACE2"/>
                </a:solidFill>
                <a:latin typeface="Univers LT Pro 65 Bold" panose="020B0703030502020204" pitchFamily="34" charset="0"/>
              </a:defRPr>
            </a:lvl1pPr>
            <a:lvl2pPr algn="r">
              <a:defRPr sz="6152">
                <a:latin typeface="Univers LT Pro 65 Bold" panose="020B0703030502020204" pitchFamily="34" charset="0"/>
              </a:defRPr>
            </a:lvl2pPr>
            <a:lvl3pPr algn="r">
              <a:defRPr sz="6152">
                <a:latin typeface="Univers LT Pro 65 Bold" panose="020B0703030502020204" pitchFamily="34" charset="0"/>
              </a:defRPr>
            </a:lvl3pPr>
            <a:lvl4pPr algn="r">
              <a:defRPr sz="6152">
                <a:latin typeface="Univers LT Pro 65 Bold" panose="020B0703030502020204" pitchFamily="34" charset="0"/>
              </a:defRPr>
            </a:lvl4pPr>
            <a:lvl5pPr algn="r">
              <a:defRPr sz="6152">
                <a:latin typeface="Univers LT Pro 65 Bold" panose="020B0703030502020204" pitchFamily="34" charset="0"/>
              </a:defRPr>
            </a:lvl5pPr>
          </a:lstStyle>
          <a:p>
            <a:pPr lvl="0"/>
            <a:r>
              <a:rPr lang="en-US"/>
              <a:t>Click to edit text</a:t>
            </a:r>
          </a:p>
        </p:txBody>
      </p:sp>
      <p:sp>
        <p:nvSpPr>
          <p:cNvPr id="22" name="Text Placeholder 8">
            <a:extLst>
              <a:ext uri="{FF2B5EF4-FFF2-40B4-BE49-F238E27FC236}">
                <a16:creationId xmlns:a16="http://schemas.microsoft.com/office/drawing/2014/main" id="{AFD3BE4D-356E-468D-A204-919F2AE8B04F}"/>
              </a:ext>
            </a:extLst>
          </p:cNvPr>
          <p:cNvSpPr>
            <a:spLocks noGrp="1"/>
          </p:cNvSpPr>
          <p:nvPr>
            <p:ph type="body" sz="quarter" idx="12" hasCustomPrompt="1"/>
          </p:nvPr>
        </p:nvSpPr>
        <p:spPr>
          <a:xfrm>
            <a:off x="6538958" y="1540518"/>
            <a:ext cx="5138792" cy="740542"/>
          </a:xfrm>
          <a:prstGeom prst="rect">
            <a:avLst/>
          </a:prstGeom>
          <a:effectLst/>
        </p:spPr>
        <p:txBody>
          <a:bodyPr lIns="0" tIns="0" rIns="0" bIns="0"/>
          <a:lstStyle>
            <a:lvl1pPr algn="l">
              <a:defRPr sz="1855">
                <a:solidFill>
                  <a:srgbClr val="2BACE2"/>
                </a:solidFill>
                <a:latin typeface="+mn-lt"/>
              </a:defRPr>
            </a:lvl1pPr>
            <a:lvl2pPr algn="r">
              <a:defRPr sz="6152">
                <a:latin typeface="Univers LT Pro 65 Bold" panose="020B0703030502020204" pitchFamily="34" charset="0"/>
              </a:defRPr>
            </a:lvl2pPr>
            <a:lvl3pPr algn="r">
              <a:defRPr sz="6152">
                <a:latin typeface="Univers LT Pro 65 Bold" panose="020B0703030502020204" pitchFamily="34" charset="0"/>
              </a:defRPr>
            </a:lvl3pPr>
            <a:lvl4pPr algn="r">
              <a:defRPr sz="6152">
                <a:latin typeface="Univers LT Pro 65 Bold" panose="020B0703030502020204" pitchFamily="34" charset="0"/>
              </a:defRPr>
            </a:lvl4pPr>
            <a:lvl5pPr algn="r">
              <a:defRPr sz="6152">
                <a:latin typeface="Univers LT Pro 65 Bold" panose="020B0703030502020204" pitchFamily="34" charset="0"/>
              </a:defRPr>
            </a:lvl5pPr>
          </a:lstStyle>
          <a:p>
            <a:pPr lvl="0"/>
            <a:r>
              <a:rPr lang="en-US"/>
              <a:t>Click to edit text</a:t>
            </a:r>
          </a:p>
        </p:txBody>
      </p:sp>
      <p:sp>
        <p:nvSpPr>
          <p:cNvPr id="23" name="Text Placeholder 8">
            <a:extLst>
              <a:ext uri="{FF2B5EF4-FFF2-40B4-BE49-F238E27FC236}">
                <a16:creationId xmlns:a16="http://schemas.microsoft.com/office/drawing/2014/main" id="{7D614286-81C5-4D5B-B1C7-9D6CFF73DB9F}"/>
              </a:ext>
            </a:extLst>
          </p:cNvPr>
          <p:cNvSpPr>
            <a:spLocks noGrp="1"/>
          </p:cNvSpPr>
          <p:nvPr>
            <p:ph type="body" sz="quarter" idx="13" hasCustomPrompt="1"/>
          </p:nvPr>
        </p:nvSpPr>
        <p:spPr>
          <a:xfrm>
            <a:off x="6538958" y="2368677"/>
            <a:ext cx="5138792" cy="3664627"/>
          </a:xfrm>
          <a:prstGeom prst="rect">
            <a:avLst/>
          </a:prstGeom>
          <a:effectLst/>
        </p:spPr>
        <p:txBody>
          <a:bodyPr lIns="0" tIns="0" rIns="0" bIns="0"/>
          <a:lstStyle>
            <a:lvl1pPr algn="l">
              <a:defRPr sz="1562">
                <a:solidFill>
                  <a:srgbClr val="414141"/>
                </a:solidFill>
                <a:latin typeface="+mn-lt"/>
              </a:defRPr>
            </a:lvl1pPr>
            <a:lvl2pPr algn="r">
              <a:defRPr sz="6152">
                <a:latin typeface="Univers LT Pro 65 Bold" panose="020B0703030502020204" pitchFamily="34" charset="0"/>
              </a:defRPr>
            </a:lvl2pPr>
            <a:lvl3pPr algn="r">
              <a:defRPr sz="6152">
                <a:latin typeface="Univers LT Pro 65 Bold" panose="020B0703030502020204" pitchFamily="34" charset="0"/>
              </a:defRPr>
            </a:lvl3pPr>
            <a:lvl4pPr algn="r">
              <a:defRPr sz="6152">
                <a:latin typeface="Univers LT Pro 65 Bold" panose="020B0703030502020204" pitchFamily="34" charset="0"/>
              </a:defRPr>
            </a:lvl4pPr>
            <a:lvl5pPr algn="r">
              <a:defRPr sz="6152">
                <a:latin typeface="Univers LT Pro 65 Bold" panose="020B0703030502020204" pitchFamily="34" charset="0"/>
              </a:defRPr>
            </a:lvl5pPr>
          </a:lstStyle>
          <a:p>
            <a:pPr lvl="0"/>
            <a:r>
              <a:rPr lang="en-US"/>
              <a:t>Click to edit text</a:t>
            </a:r>
          </a:p>
        </p:txBody>
      </p:sp>
      <p:sp>
        <p:nvSpPr>
          <p:cNvPr id="5" name="object 6">
            <a:extLst>
              <a:ext uri="{FF2B5EF4-FFF2-40B4-BE49-F238E27FC236}">
                <a16:creationId xmlns:a16="http://schemas.microsoft.com/office/drawing/2014/main" id="{920107A7-E488-46CF-86F3-0A3072B55825}"/>
              </a:ext>
            </a:extLst>
          </p:cNvPr>
          <p:cNvSpPr/>
          <p:nvPr userDrawn="1"/>
        </p:nvSpPr>
        <p:spPr>
          <a:xfrm flipV="1">
            <a:off x="6538958" y="6394806"/>
            <a:ext cx="3600371" cy="44644"/>
          </a:xfrm>
          <a:custGeom>
            <a:avLst/>
            <a:gdLst/>
            <a:ahLst/>
            <a:cxnLst/>
            <a:rect l="l" t="t" r="r" b="b"/>
            <a:pathLst>
              <a:path w="5594350">
                <a:moveTo>
                  <a:pt x="0" y="0"/>
                </a:moveTo>
                <a:lnTo>
                  <a:pt x="5594223" y="0"/>
                </a:lnTo>
              </a:path>
            </a:pathLst>
          </a:custGeom>
          <a:ln w="6350">
            <a:solidFill>
              <a:srgbClr val="808285"/>
            </a:solidFill>
          </a:ln>
        </p:spPr>
        <p:txBody>
          <a:bodyPr wrap="square" lIns="0" tIns="0" rIns="0" bIns="0" rtlCol="0"/>
          <a:lstStyle/>
          <a:p>
            <a:endParaRPr sz="1758"/>
          </a:p>
        </p:txBody>
      </p:sp>
      <p:pic>
        <p:nvPicPr>
          <p:cNvPr id="6" name="Graphic 5">
            <a:extLst>
              <a:ext uri="{FF2B5EF4-FFF2-40B4-BE49-F238E27FC236}">
                <a16:creationId xmlns:a16="http://schemas.microsoft.com/office/drawing/2014/main" id="{3D3256CA-7EBD-457C-97A4-92D643FA822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14523" y="6177388"/>
            <a:ext cx="1516248" cy="400946"/>
          </a:xfrm>
          <a:prstGeom prst="rect">
            <a:avLst/>
          </a:prstGeom>
        </p:spPr>
      </p:pic>
    </p:spTree>
    <p:custDataLst>
      <p:tags r:id="rId1"/>
    </p:custDataLst>
    <p:extLst>
      <p:ext uri="{BB962C8B-B14F-4D97-AF65-F5344CB8AC3E}">
        <p14:creationId xmlns:p14="http://schemas.microsoft.com/office/powerpoint/2010/main" val="2815362012"/>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Light Theme Title Slide">
  <p:cSld name="Light Theme Title Slide">
    <p:spTree>
      <p:nvGrpSpPr>
        <p:cNvPr id="1" name="Shape 12"/>
        <p:cNvGrpSpPr/>
        <p:nvPr/>
      </p:nvGrpSpPr>
      <p:grpSpPr>
        <a:xfrm>
          <a:off x="0" y="0"/>
          <a:ext cx="0" cy="0"/>
          <a:chOff x="0" y="0"/>
          <a:chExt cx="0" cy="0"/>
        </a:xfrm>
      </p:grpSpPr>
      <p:pic>
        <p:nvPicPr>
          <p:cNvPr id="13" name="Google Shape;13;p2"/>
          <p:cNvPicPr preferRelativeResize="0"/>
          <p:nvPr/>
        </p:nvPicPr>
        <p:blipFill rotWithShape="1">
          <a:blip r:embed="rId2" cstate="hqprint">
            <a:alphaModFix amt="15000"/>
            <a:extLst>
              <a:ext uri="{28A0092B-C50C-407E-A947-70E740481C1C}">
                <a14:useLocalDpi xmlns:a14="http://schemas.microsoft.com/office/drawing/2010/main"/>
              </a:ext>
            </a:extLst>
          </a:blip>
          <a:srcRect/>
          <a:stretch/>
        </p:blipFill>
        <p:spPr>
          <a:xfrm>
            <a:off x="10332203" y="4505757"/>
            <a:ext cx="1720543" cy="1720544"/>
          </a:xfrm>
          <a:prstGeom prst="rect">
            <a:avLst/>
          </a:prstGeom>
          <a:noFill/>
          <a:ln>
            <a:noFill/>
          </a:ln>
        </p:spPr>
      </p:pic>
      <p:sp>
        <p:nvSpPr>
          <p:cNvPr id="14" name="Google Shape;14;p2"/>
          <p:cNvSpPr txBox="1">
            <a:spLocks noGrp="1"/>
          </p:cNvSpPr>
          <p:nvPr>
            <p:ph type="ftr" idx="11"/>
          </p:nvPr>
        </p:nvSpPr>
        <p:spPr>
          <a:xfrm>
            <a:off x="3963409" y="6414837"/>
            <a:ext cx="7788400" cy="364400"/>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800"/>
              <a:buNone/>
              <a:defRPr sz="1067">
                <a:solidFill>
                  <a:schemeClr val="lt1"/>
                </a:solidFill>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a:endParaRPr/>
          </a:p>
        </p:txBody>
      </p:sp>
      <p:sp>
        <p:nvSpPr>
          <p:cNvPr id="15" name="Google Shape;15;p2"/>
          <p:cNvSpPr txBox="1">
            <a:spLocks noGrp="1"/>
          </p:cNvSpPr>
          <p:nvPr>
            <p:ph type="ctrTitle"/>
          </p:nvPr>
        </p:nvSpPr>
        <p:spPr>
          <a:xfrm>
            <a:off x="573772" y="2379519"/>
            <a:ext cx="11044400" cy="1049600"/>
          </a:xfrm>
          <a:prstGeom prst="rect">
            <a:avLst/>
          </a:prstGeom>
          <a:noFill/>
          <a:ln>
            <a:noFill/>
          </a:ln>
        </p:spPr>
        <p:txBody>
          <a:bodyPr spcFirstLastPara="1" wrap="square" lIns="51425" tIns="25700" rIns="51425" bIns="25700" anchor="t" anchorCtr="0">
            <a:noAutofit/>
          </a:bodyPr>
          <a:lstStyle>
            <a:lvl1pPr marR="0" lvl="0" algn="ctr" rtl="0">
              <a:lnSpc>
                <a:spcPct val="90000"/>
              </a:lnSpc>
              <a:spcBef>
                <a:spcPts val="0"/>
              </a:spcBef>
              <a:spcAft>
                <a:spcPts val="0"/>
              </a:spcAft>
              <a:buClr>
                <a:schemeClr val="dk1"/>
              </a:buClr>
              <a:buSzPts val="3400"/>
              <a:buFont typeface="Sofia"/>
              <a:buNone/>
              <a:defRPr sz="4533" b="1" i="0" u="none" strike="noStrike" cap="none">
                <a:solidFill>
                  <a:schemeClr val="dk1"/>
                </a:solidFill>
                <a:latin typeface="Sofia"/>
                <a:ea typeface="Sofia"/>
                <a:cs typeface="Sofia"/>
                <a:sym typeface="Sofia"/>
              </a:defRPr>
            </a:lvl1pPr>
            <a:lvl2pPr lvl="1">
              <a:spcBef>
                <a:spcPts val="0"/>
              </a:spcBef>
              <a:spcAft>
                <a:spcPts val="0"/>
              </a:spcAft>
              <a:buSzPts val="800"/>
              <a:buNone/>
              <a:defRPr sz="1333"/>
            </a:lvl2pPr>
            <a:lvl3pPr lvl="2">
              <a:spcBef>
                <a:spcPts val="0"/>
              </a:spcBef>
              <a:spcAft>
                <a:spcPts val="0"/>
              </a:spcAft>
              <a:buSzPts val="800"/>
              <a:buNone/>
              <a:defRPr sz="1333"/>
            </a:lvl3pPr>
            <a:lvl4pPr lvl="3">
              <a:spcBef>
                <a:spcPts val="0"/>
              </a:spcBef>
              <a:spcAft>
                <a:spcPts val="0"/>
              </a:spcAft>
              <a:buSzPts val="800"/>
              <a:buNone/>
              <a:defRPr sz="1333"/>
            </a:lvl4pPr>
            <a:lvl5pPr lvl="4">
              <a:spcBef>
                <a:spcPts val="0"/>
              </a:spcBef>
              <a:spcAft>
                <a:spcPts val="0"/>
              </a:spcAft>
              <a:buSzPts val="800"/>
              <a:buNone/>
              <a:defRPr sz="1333"/>
            </a:lvl5pPr>
            <a:lvl6pPr lvl="5">
              <a:spcBef>
                <a:spcPts val="0"/>
              </a:spcBef>
              <a:spcAft>
                <a:spcPts val="0"/>
              </a:spcAft>
              <a:buSzPts val="800"/>
              <a:buNone/>
              <a:defRPr sz="1333"/>
            </a:lvl6pPr>
            <a:lvl7pPr lvl="6">
              <a:spcBef>
                <a:spcPts val="0"/>
              </a:spcBef>
              <a:spcAft>
                <a:spcPts val="0"/>
              </a:spcAft>
              <a:buSzPts val="800"/>
              <a:buNone/>
              <a:defRPr sz="1333"/>
            </a:lvl7pPr>
            <a:lvl8pPr lvl="7">
              <a:spcBef>
                <a:spcPts val="0"/>
              </a:spcBef>
              <a:spcAft>
                <a:spcPts val="0"/>
              </a:spcAft>
              <a:buSzPts val="800"/>
              <a:buNone/>
              <a:defRPr sz="1333"/>
            </a:lvl8pPr>
            <a:lvl9pPr lvl="8">
              <a:spcBef>
                <a:spcPts val="0"/>
              </a:spcBef>
              <a:spcAft>
                <a:spcPts val="0"/>
              </a:spcAft>
              <a:buSzPts val="800"/>
              <a:buNone/>
              <a:defRPr sz="1333"/>
            </a:lvl9pPr>
          </a:lstStyle>
          <a:p>
            <a:endParaRPr/>
          </a:p>
        </p:txBody>
      </p:sp>
    </p:spTree>
    <p:extLst>
      <p:ext uri="{BB962C8B-B14F-4D97-AF65-F5344CB8AC3E}">
        <p14:creationId xmlns:p14="http://schemas.microsoft.com/office/powerpoint/2010/main" val="103669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Slide">
  <p:cSld name="Title and Text Slide">
    <p:spTree>
      <p:nvGrpSpPr>
        <p:cNvPr id="1" name="Shape 16"/>
        <p:cNvGrpSpPr/>
        <p:nvPr/>
      </p:nvGrpSpPr>
      <p:grpSpPr>
        <a:xfrm>
          <a:off x="0" y="0"/>
          <a:ext cx="0" cy="0"/>
          <a:chOff x="0" y="0"/>
          <a:chExt cx="0" cy="0"/>
        </a:xfrm>
      </p:grpSpPr>
      <p:sp>
        <p:nvSpPr>
          <p:cNvPr id="17" name="Google Shape;17;p3" descr="Title"/>
          <p:cNvSpPr txBox="1">
            <a:spLocks noGrp="1"/>
          </p:cNvSpPr>
          <p:nvPr>
            <p:ph type="ctrTitle"/>
          </p:nvPr>
        </p:nvSpPr>
        <p:spPr>
          <a:xfrm>
            <a:off x="565731" y="337365"/>
            <a:ext cx="8799200" cy="11880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dk1"/>
              </a:buClr>
              <a:buSzPts val="3400"/>
              <a:buFont typeface="Sofia"/>
              <a:buNone/>
              <a:defRPr sz="4533" b="1" i="0" u="none" strike="noStrike" cap="none">
                <a:solidFill>
                  <a:schemeClr val="dk1"/>
                </a:solidFill>
                <a:latin typeface="Sofia"/>
                <a:ea typeface="Sofia"/>
                <a:cs typeface="Sofia"/>
                <a:sym typeface="Sofia"/>
              </a:defRPr>
            </a:lvl1pPr>
            <a:lvl2pPr lvl="1">
              <a:spcBef>
                <a:spcPts val="0"/>
              </a:spcBef>
              <a:spcAft>
                <a:spcPts val="0"/>
              </a:spcAft>
              <a:buSzPts val="800"/>
              <a:buNone/>
              <a:defRPr sz="1333"/>
            </a:lvl2pPr>
            <a:lvl3pPr lvl="2">
              <a:spcBef>
                <a:spcPts val="0"/>
              </a:spcBef>
              <a:spcAft>
                <a:spcPts val="0"/>
              </a:spcAft>
              <a:buSzPts val="800"/>
              <a:buNone/>
              <a:defRPr sz="1333"/>
            </a:lvl3pPr>
            <a:lvl4pPr lvl="3">
              <a:spcBef>
                <a:spcPts val="0"/>
              </a:spcBef>
              <a:spcAft>
                <a:spcPts val="0"/>
              </a:spcAft>
              <a:buSzPts val="800"/>
              <a:buNone/>
              <a:defRPr sz="1333"/>
            </a:lvl4pPr>
            <a:lvl5pPr lvl="4">
              <a:spcBef>
                <a:spcPts val="0"/>
              </a:spcBef>
              <a:spcAft>
                <a:spcPts val="0"/>
              </a:spcAft>
              <a:buSzPts val="800"/>
              <a:buNone/>
              <a:defRPr sz="1333"/>
            </a:lvl5pPr>
            <a:lvl6pPr lvl="5">
              <a:spcBef>
                <a:spcPts val="0"/>
              </a:spcBef>
              <a:spcAft>
                <a:spcPts val="0"/>
              </a:spcAft>
              <a:buSzPts val="800"/>
              <a:buNone/>
              <a:defRPr sz="1333"/>
            </a:lvl6pPr>
            <a:lvl7pPr lvl="6">
              <a:spcBef>
                <a:spcPts val="0"/>
              </a:spcBef>
              <a:spcAft>
                <a:spcPts val="0"/>
              </a:spcAft>
              <a:buSzPts val="800"/>
              <a:buNone/>
              <a:defRPr sz="1333"/>
            </a:lvl7pPr>
            <a:lvl8pPr lvl="7">
              <a:spcBef>
                <a:spcPts val="0"/>
              </a:spcBef>
              <a:spcAft>
                <a:spcPts val="0"/>
              </a:spcAft>
              <a:buSzPts val="800"/>
              <a:buNone/>
              <a:defRPr sz="1333"/>
            </a:lvl8pPr>
            <a:lvl9pPr lvl="8">
              <a:spcBef>
                <a:spcPts val="0"/>
              </a:spcBef>
              <a:spcAft>
                <a:spcPts val="0"/>
              </a:spcAft>
              <a:buSzPts val="800"/>
              <a:buNone/>
              <a:defRPr sz="1333"/>
            </a:lvl9pPr>
          </a:lstStyle>
          <a:p>
            <a:endParaRPr/>
          </a:p>
        </p:txBody>
      </p:sp>
      <p:sp>
        <p:nvSpPr>
          <p:cNvPr id="18" name="Google Shape;18;p3"/>
          <p:cNvSpPr txBox="1">
            <a:spLocks noGrp="1"/>
          </p:cNvSpPr>
          <p:nvPr>
            <p:ph type="body" idx="1"/>
          </p:nvPr>
        </p:nvSpPr>
        <p:spPr>
          <a:xfrm>
            <a:off x="565731" y="1885951"/>
            <a:ext cx="11052400" cy="4320400"/>
          </a:xfrm>
          <a:prstGeom prst="rect">
            <a:avLst/>
          </a:prstGeom>
          <a:noFill/>
          <a:ln>
            <a:noFill/>
          </a:ln>
        </p:spPr>
        <p:txBody>
          <a:bodyPr spcFirstLastPara="1" wrap="square" lIns="51425" tIns="25700" rIns="51425" bIns="25700" anchor="t" anchorCtr="0">
            <a:normAutofit/>
          </a:bodyPr>
          <a:lstStyle>
            <a:lvl1pPr marL="609585" lvl="0" indent="-491054" algn="l">
              <a:lnSpc>
                <a:spcPct val="90000"/>
              </a:lnSpc>
              <a:spcBef>
                <a:spcPts val="933"/>
              </a:spcBef>
              <a:spcAft>
                <a:spcPts val="0"/>
              </a:spcAft>
              <a:buClr>
                <a:schemeClr val="dk1"/>
              </a:buClr>
              <a:buSzPts val="2200"/>
              <a:buChar char="•"/>
              <a:defRPr sz="2933">
                <a:solidFill>
                  <a:schemeClr val="dk1"/>
                </a:solidFill>
                <a:latin typeface="Sofia"/>
                <a:ea typeface="Sofia"/>
                <a:cs typeface="Sofia"/>
                <a:sym typeface="Sofia"/>
              </a:defRPr>
            </a:lvl1pPr>
            <a:lvl2pPr marL="1219170" lvl="1" indent="-448722" algn="l">
              <a:lnSpc>
                <a:spcPct val="90000"/>
              </a:lnSpc>
              <a:spcBef>
                <a:spcPts val="933"/>
              </a:spcBef>
              <a:spcAft>
                <a:spcPts val="0"/>
              </a:spcAft>
              <a:buClr>
                <a:schemeClr val="dk1"/>
              </a:buClr>
              <a:buSzPts val="1700"/>
              <a:buChar char="•"/>
              <a:defRPr sz="2267">
                <a:solidFill>
                  <a:schemeClr val="dk1"/>
                </a:solidFill>
                <a:latin typeface="Sofia"/>
                <a:ea typeface="Sofia"/>
                <a:cs typeface="Sofia"/>
                <a:sym typeface="Sofia"/>
              </a:defRPr>
            </a:lvl2pPr>
            <a:lvl3pPr marL="1828754" lvl="2" indent="-448722" algn="l">
              <a:lnSpc>
                <a:spcPct val="90000"/>
              </a:lnSpc>
              <a:spcBef>
                <a:spcPts val="933"/>
              </a:spcBef>
              <a:spcAft>
                <a:spcPts val="0"/>
              </a:spcAft>
              <a:buClr>
                <a:schemeClr val="dk1"/>
              </a:buClr>
              <a:buSzPts val="1700"/>
              <a:buChar char="•"/>
              <a:defRPr sz="2267">
                <a:solidFill>
                  <a:schemeClr val="dk1"/>
                </a:solidFill>
                <a:latin typeface="Sofia"/>
                <a:ea typeface="Sofia"/>
                <a:cs typeface="Sofia"/>
                <a:sym typeface="Sofia"/>
              </a:defRPr>
            </a:lvl3pPr>
            <a:lvl4pPr marL="2438339" lvl="3" indent="-448722" algn="l">
              <a:lnSpc>
                <a:spcPct val="90000"/>
              </a:lnSpc>
              <a:spcBef>
                <a:spcPts val="533"/>
              </a:spcBef>
              <a:spcAft>
                <a:spcPts val="0"/>
              </a:spcAft>
              <a:buClr>
                <a:schemeClr val="dk1"/>
              </a:buClr>
              <a:buSzPts val="1700"/>
              <a:buChar char="•"/>
              <a:defRPr sz="2267">
                <a:solidFill>
                  <a:schemeClr val="dk1"/>
                </a:solidFill>
                <a:latin typeface="Sofia"/>
                <a:ea typeface="Sofia"/>
                <a:cs typeface="Sofia"/>
                <a:sym typeface="Sofia"/>
              </a:defRPr>
            </a:lvl4pPr>
            <a:lvl5pPr marL="3047924" lvl="4" indent="-448722" algn="l">
              <a:lnSpc>
                <a:spcPct val="90000"/>
              </a:lnSpc>
              <a:spcBef>
                <a:spcPts val="533"/>
              </a:spcBef>
              <a:spcAft>
                <a:spcPts val="0"/>
              </a:spcAft>
              <a:buClr>
                <a:schemeClr val="dk1"/>
              </a:buClr>
              <a:buSzPts val="1700"/>
              <a:buChar char="•"/>
              <a:defRPr sz="2267">
                <a:solidFill>
                  <a:schemeClr val="dk1"/>
                </a:solidFill>
                <a:latin typeface="Sofia"/>
                <a:ea typeface="Sofia"/>
                <a:cs typeface="Sofia"/>
                <a:sym typeface="Sofia"/>
              </a:defRPr>
            </a:lvl5pPr>
            <a:lvl6pPr marL="3657509" lvl="5" indent="-389457" algn="l">
              <a:lnSpc>
                <a:spcPct val="90000"/>
              </a:lnSpc>
              <a:spcBef>
                <a:spcPts val="533"/>
              </a:spcBef>
              <a:spcAft>
                <a:spcPts val="0"/>
              </a:spcAft>
              <a:buClr>
                <a:schemeClr val="dk1"/>
              </a:buClr>
              <a:buSzPts val="1000"/>
              <a:buChar char="•"/>
              <a:defRPr/>
            </a:lvl6pPr>
            <a:lvl7pPr marL="4267093" lvl="6" indent="-389457" algn="l">
              <a:lnSpc>
                <a:spcPct val="90000"/>
              </a:lnSpc>
              <a:spcBef>
                <a:spcPts val="533"/>
              </a:spcBef>
              <a:spcAft>
                <a:spcPts val="0"/>
              </a:spcAft>
              <a:buClr>
                <a:schemeClr val="dk1"/>
              </a:buClr>
              <a:buSzPts val="1000"/>
              <a:buChar char="•"/>
              <a:defRPr/>
            </a:lvl7pPr>
            <a:lvl8pPr marL="4876678" lvl="7" indent="-389457" algn="l">
              <a:lnSpc>
                <a:spcPct val="90000"/>
              </a:lnSpc>
              <a:spcBef>
                <a:spcPts val="533"/>
              </a:spcBef>
              <a:spcAft>
                <a:spcPts val="0"/>
              </a:spcAft>
              <a:buClr>
                <a:schemeClr val="dk1"/>
              </a:buClr>
              <a:buSzPts val="1000"/>
              <a:buChar char="•"/>
              <a:defRPr/>
            </a:lvl8pPr>
            <a:lvl9pPr marL="5486263" lvl="8" indent="-389457" algn="l">
              <a:lnSpc>
                <a:spcPct val="90000"/>
              </a:lnSpc>
              <a:spcBef>
                <a:spcPts val="533"/>
              </a:spcBef>
              <a:spcAft>
                <a:spcPts val="0"/>
              </a:spcAft>
              <a:buClr>
                <a:schemeClr val="dk1"/>
              </a:buClr>
              <a:buSzPts val="1000"/>
              <a:buChar char="•"/>
              <a:defRPr/>
            </a:lvl9pPr>
          </a:lstStyle>
          <a:p>
            <a:endParaRPr/>
          </a:p>
        </p:txBody>
      </p:sp>
      <p:pic>
        <p:nvPicPr>
          <p:cNvPr id="19" name="Google Shape;19;p3"/>
          <p:cNvPicPr preferRelativeResize="0"/>
          <p:nvPr/>
        </p:nvPicPr>
        <p:blipFill rotWithShape="1">
          <a:blip r:embed="rId2" cstate="hqprint">
            <a:alphaModFix amt="15000"/>
            <a:extLst>
              <a:ext uri="{28A0092B-C50C-407E-A947-70E740481C1C}">
                <a14:useLocalDpi xmlns:a14="http://schemas.microsoft.com/office/drawing/2010/main"/>
              </a:ext>
            </a:extLst>
          </a:blip>
          <a:srcRect/>
          <a:stretch/>
        </p:blipFill>
        <p:spPr>
          <a:xfrm>
            <a:off x="10332203" y="4505757"/>
            <a:ext cx="1720543" cy="1720544"/>
          </a:xfrm>
          <a:prstGeom prst="rect">
            <a:avLst/>
          </a:prstGeom>
          <a:noFill/>
          <a:ln>
            <a:noFill/>
          </a:ln>
        </p:spPr>
      </p:pic>
      <p:sp>
        <p:nvSpPr>
          <p:cNvPr id="20" name="Google Shape;20;p3"/>
          <p:cNvSpPr txBox="1">
            <a:spLocks noGrp="1"/>
          </p:cNvSpPr>
          <p:nvPr>
            <p:ph type="ftr" idx="11"/>
          </p:nvPr>
        </p:nvSpPr>
        <p:spPr>
          <a:xfrm>
            <a:off x="3963409" y="6414837"/>
            <a:ext cx="7788400" cy="364400"/>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800"/>
              <a:buNone/>
              <a:defRPr sz="1067">
                <a:solidFill>
                  <a:schemeClr val="lt1"/>
                </a:solidFill>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a:endParaRPr/>
          </a:p>
        </p:txBody>
      </p:sp>
    </p:spTree>
    <p:extLst>
      <p:ext uri="{BB962C8B-B14F-4D97-AF65-F5344CB8AC3E}">
        <p14:creationId xmlns:p14="http://schemas.microsoft.com/office/powerpoint/2010/main" val="1881421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Image and Text">
  <p:cSld name="Title, Image and Text">
    <p:spTree>
      <p:nvGrpSpPr>
        <p:cNvPr id="1" name="Shape 21"/>
        <p:cNvGrpSpPr/>
        <p:nvPr/>
      </p:nvGrpSpPr>
      <p:grpSpPr>
        <a:xfrm>
          <a:off x="0" y="0"/>
          <a:ext cx="0" cy="0"/>
          <a:chOff x="0" y="0"/>
          <a:chExt cx="0" cy="0"/>
        </a:xfrm>
      </p:grpSpPr>
      <p:sp>
        <p:nvSpPr>
          <p:cNvPr id="22" name="Google Shape;22;p4"/>
          <p:cNvSpPr txBox="1">
            <a:spLocks noGrp="1"/>
          </p:cNvSpPr>
          <p:nvPr>
            <p:ph type="body" idx="1"/>
          </p:nvPr>
        </p:nvSpPr>
        <p:spPr>
          <a:xfrm>
            <a:off x="7474496" y="1885951"/>
            <a:ext cx="4143600" cy="4320400"/>
          </a:xfrm>
          <a:prstGeom prst="rect">
            <a:avLst/>
          </a:prstGeom>
          <a:noFill/>
          <a:ln>
            <a:noFill/>
          </a:ln>
        </p:spPr>
        <p:txBody>
          <a:bodyPr spcFirstLastPara="1" wrap="square" lIns="51425" tIns="25700" rIns="51425" bIns="25700" anchor="t" anchorCtr="0">
            <a:normAutofit/>
          </a:bodyPr>
          <a:lstStyle>
            <a:lvl1pPr marL="609585" lvl="0" indent="-491054" algn="l">
              <a:lnSpc>
                <a:spcPct val="90000"/>
              </a:lnSpc>
              <a:spcBef>
                <a:spcPts val="933"/>
              </a:spcBef>
              <a:spcAft>
                <a:spcPts val="0"/>
              </a:spcAft>
              <a:buClr>
                <a:schemeClr val="dk1"/>
              </a:buClr>
              <a:buSzPts val="2200"/>
              <a:buChar char="•"/>
              <a:defRPr sz="2933">
                <a:solidFill>
                  <a:schemeClr val="dk1"/>
                </a:solidFill>
                <a:latin typeface="Sofia"/>
                <a:ea typeface="Sofia"/>
                <a:cs typeface="Sofia"/>
                <a:sym typeface="Sofia"/>
              </a:defRPr>
            </a:lvl1pPr>
            <a:lvl2pPr marL="1219170" lvl="1" indent="-448722" algn="l">
              <a:lnSpc>
                <a:spcPct val="90000"/>
              </a:lnSpc>
              <a:spcBef>
                <a:spcPts val="933"/>
              </a:spcBef>
              <a:spcAft>
                <a:spcPts val="0"/>
              </a:spcAft>
              <a:buClr>
                <a:schemeClr val="dk1"/>
              </a:buClr>
              <a:buSzPts val="1700"/>
              <a:buChar char="•"/>
              <a:defRPr sz="2267">
                <a:solidFill>
                  <a:schemeClr val="dk1"/>
                </a:solidFill>
                <a:latin typeface="Sofia"/>
                <a:ea typeface="Sofia"/>
                <a:cs typeface="Sofia"/>
                <a:sym typeface="Sofia"/>
              </a:defRPr>
            </a:lvl2pPr>
            <a:lvl3pPr marL="1828754" lvl="2" indent="-448722" algn="l">
              <a:lnSpc>
                <a:spcPct val="90000"/>
              </a:lnSpc>
              <a:spcBef>
                <a:spcPts val="933"/>
              </a:spcBef>
              <a:spcAft>
                <a:spcPts val="0"/>
              </a:spcAft>
              <a:buClr>
                <a:schemeClr val="dk1"/>
              </a:buClr>
              <a:buSzPts val="1700"/>
              <a:buChar char="•"/>
              <a:defRPr sz="2267">
                <a:solidFill>
                  <a:schemeClr val="dk1"/>
                </a:solidFill>
                <a:latin typeface="Sofia"/>
                <a:ea typeface="Sofia"/>
                <a:cs typeface="Sofia"/>
                <a:sym typeface="Sofia"/>
              </a:defRPr>
            </a:lvl3pPr>
            <a:lvl4pPr marL="2438339" lvl="3" indent="-448722" algn="l">
              <a:lnSpc>
                <a:spcPct val="90000"/>
              </a:lnSpc>
              <a:spcBef>
                <a:spcPts val="533"/>
              </a:spcBef>
              <a:spcAft>
                <a:spcPts val="0"/>
              </a:spcAft>
              <a:buClr>
                <a:schemeClr val="dk1"/>
              </a:buClr>
              <a:buSzPts val="1700"/>
              <a:buChar char="•"/>
              <a:defRPr sz="2267">
                <a:solidFill>
                  <a:schemeClr val="dk1"/>
                </a:solidFill>
                <a:latin typeface="Sofia"/>
                <a:ea typeface="Sofia"/>
                <a:cs typeface="Sofia"/>
                <a:sym typeface="Sofia"/>
              </a:defRPr>
            </a:lvl4pPr>
            <a:lvl5pPr marL="3047924" lvl="4" indent="-448722" algn="l">
              <a:lnSpc>
                <a:spcPct val="90000"/>
              </a:lnSpc>
              <a:spcBef>
                <a:spcPts val="533"/>
              </a:spcBef>
              <a:spcAft>
                <a:spcPts val="0"/>
              </a:spcAft>
              <a:buClr>
                <a:schemeClr val="dk1"/>
              </a:buClr>
              <a:buSzPts val="1700"/>
              <a:buChar char="•"/>
              <a:defRPr sz="2267">
                <a:solidFill>
                  <a:schemeClr val="dk1"/>
                </a:solidFill>
                <a:latin typeface="Sofia"/>
                <a:ea typeface="Sofia"/>
                <a:cs typeface="Sofia"/>
                <a:sym typeface="Sofia"/>
              </a:defRPr>
            </a:lvl5pPr>
            <a:lvl6pPr marL="3657509" lvl="5" indent="-389457" algn="l">
              <a:lnSpc>
                <a:spcPct val="90000"/>
              </a:lnSpc>
              <a:spcBef>
                <a:spcPts val="533"/>
              </a:spcBef>
              <a:spcAft>
                <a:spcPts val="0"/>
              </a:spcAft>
              <a:buClr>
                <a:schemeClr val="dk1"/>
              </a:buClr>
              <a:buSzPts val="1000"/>
              <a:buChar char="•"/>
              <a:defRPr/>
            </a:lvl6pPr>
            <a:lvl7pPr marL="4267093" lvl="6" indent="-389457" algn="l">
              <a:lnSpc>
                <a:spcPct val="90000"/>
              </a:lnSpc>
              <a:spcBef>
                <a:spcPts val="533"/>
              </a:spcBef>
              <a:spcAft>
                <a:spcPts val="0"/>
              </a:spcAft>
              <a:buClr>
                <a:schemeClr val="dk1"/>
              </a:buClr>
              <a:buSzPts val="1000"/>
              <a:buChar char="•"/>
              <a:defRPr/>
            </a:lvl7pPr>
            <a:lvl8pPr marL="4876678" lvl="7" indent="-389457" algn="l">
              <a:lnSpc>
                <a:spcPct val="90000"/>
              </a:lnSpc>
              <a:spcBef>
                <a:spcPts val="533"/>
              </a:spcBef>
              <a:spcAft>
                <a:spcPts val="0"/>
              </a:spcAft>
              <a:buClr>
                <a:schemeClr val="dk1"/>
              </a:buClr>
              <a:buSzPts val="1000"/>
              <a:buChar char="•"/>
              <a:defRPr/>
            </a:lvl8pPr>
            <a:lvl9pPr marL="5486263" lvl="8" indent="-389457" algn="l">
              <a:lnSpc>
                <a:spcPct val="90000"/>
              </a:lnSpc>
              <a:spcBef>
                <a:spcPts val="533"/>
              </a:spcBef>
              <a:spcAft>
                <a:spcPts val="0"/>
              </a:spcAft>
              <a:buClr>
                <a:schemeClr val="dk1"/>
              </a:buClr>
              <a:buSzPts val="1000"/>
              <a:buChar char="•"/>
              <a:defRPr/>
            </a:lvl9pPr>
          </a:lstStyle>
          <a:p>
            <a:endParaRPr/>
          </a:p>
        </p:txBody>
      </p:sp>
      <p:sp>
        <p:nvSpPr>
          <p:cNvPr id="23" name="Google Shape;23;p4"/>
          <p:cNvSpPr>
            <a:spLocks noGrp="1"/>
          </p:cNvSpPr>
          <p:nvPr>
            <p:ph type="pic" idx="2"/>
          </p:nvPr>
        </p:nvSpPr>
        <p:spPr>
          <a:xfrm>
            <a:off x="573773" y="1885951"/>
            <a:ext cx="6660800" cy="4320400"/>
          </a:xfrm>
          <a:prstGeom prst="rect">
            <a:avLst/>
          </a:prstGeom>
          <a:noFill/>
          <a:ln>
            <a:noFill/>
          </a:ln>
        </p:spPr>
      </p:sp>
      <p:sp>
        <p:nvSpPr>
          <p:cNvPr id="24" name="Google Shape;24;p4" descr="Title"/>
          <p:cNvSpPr txBox="1">
            <a:spLocks noGrp="1"/>
          </p:cNvSpPr>
          <p:nvPr>
            <p:ph type="ctrTitle"/>
          </p:nvPr>
        </p:nvSpPr>
        <p:spPr>
          <a:xfrm>
            <a:off x="565731" y="337365"/>
            <a:ext cx="8799200" cy="11880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dk1"/>
              </a:buClr>
              <a:buSzPts val="3400"/>
              <a:buFont typeface="Sofia"/>
              <a:buNone/>
              <a:defRPr sz="4533" b="1" i="0" u="none" strike="noStrike" cap="none">
                <a:solidFill>
                  <a:schemeClr val="dk1"/>
                </a:solidFill>
                <a:latin typeface="Sofia"/>
                <a:ea typeface="Sofia"/>
                <a:cs typeface="Sofia"/>
                <a:sym typeface="Sofia"/>
              </a:defRPr>
            </a:lvl1pPr>
            <a:lvl2pPr lvl="1">
              <a:spcBef>
                <a:spcPts val="0"/>
              </a:spcBef>
              <a:spcAft>
                <a:spcPts val="0"/>
              </a:spcAft>
              <a:buSzPts val="800"/>
              <a:buNone/>
              <a:defRPr sz="1333"/>
            </a:lvl2pPr>
            <a:lvl3pPr lvl="2">
              <a:spcBef>
                <a:spcPts val="0"/>
              </a:spcBef>
              <a:spcAft>
                <a:spcPts val="0"/>
              </a:spcAft>
              <a:buSzPts val="800"/>
              <a:buNone/>
              <a:defRPr sz="1333"/>
            </a:lvl3pPr>
            <a:lvl4pPr lvl="3">
              <a:spcBef>
                <a:spcPts val="0"/>
              </a:spcBef>
              <a:spcAft>
                <a:spcPts val="0"/>
              </a:spcAft>
              <a:buSzPts val="800"/>
              <a:buNone/>
              <a:defRPr sz="1333"/>
            </a:lvl4pPr>
            <a:lvl5pPr lvl="4">
              <a:spcBef>
                <a:spcPts val="0"/>
              </a:spcBef>
              <a:spcAft>
                <a:spcPts val="0"/>
              </a:spcAft>
              <a:buSzPts val="800"/>
              <a:buNone/>
              <a:defRPr sz="1333"/>
            </a:lvl5pPr>
            <a:lvl6pPr lvl="5">
              <a:spcBef>
                <a:spcPts val="0"/>
              </a:spcBef>
              <a:spcAft>
                <a:spcPts val="0"/>
              </a:spcAft>
              <a:buSzPts val="800"/>
              <a:buNone/>
              <a:defRPr sz="1333"/>
            </a:lvl6pPr>
            <a:lvl7pPr lvl="6">
              <a:spcBef>
                <a:spcPts val="0"/>
              </a:spcBef>
              <a:spcAft>
                <a:spcPts val="0"/>
              </a:spcAft>
              <a:buSzPts val="800"/>
              <a:buNone/>
              <a:defRPr sz="1333"/>
            </a:lvl7pPr>
            <a:lvl8pPr lvl="7">
              <a:spcBef>
                <a:spcPts val="0"/>
              </a:spcBef>
              <a:spcAft>
                <a:spcPts val="0"/>
              </a:spcAft>
              <a:buSzPts val="800"/>
              <a:buNone/>
              <a:defRPr sz="1333"/>
            </a:lvl8pPr>
            <a:lvl9pPr lvl="8">
              <a:spcBef>
                <a:spcPts val="0"/>
              </a:spcBef>
              <a:spcAft>
                <a:spcPts val="0"/>
              </a:spcAft>
              <a:buSzPts val="800"/>
              <a:buNone/>
              <a:defRPr sz="1333"/>
            </a:lvl9pPr>
          </a:lstStyle>
          <a:p>
            <a:endParaRPr/>
          </a:p>
        </p:txBody>
      </p:sp>
      <p:pic>
        <p:nvPicPr>
          <p:cNvPr id="25" name="Google Shape;25;p4"/>
          <p:cNvPicPr preferRelativeResize="0"/>
          <p:nvPr/>
        </p:nvPicPr>
        <p:blipFill rotWithShape="1">
          <a:blip r:embed="rId2" cstate="hqprint">
            <a:alphaModFix amt="15000"/>
            <a:extLst>
              <a:ext uri="{28A0092B-C50C-407E-A947-70E740481C1C}">
                <a14:useLocalDpi xmlns:a14="http://schemas.microsoft.com/office/drawing/2010/main"/>
              </a:ext>
            </a:extLst>
          </a:blip>
          <a:srcRect/>
          <a:stretch/>
        </p:blipFill>
        <p:spPr>
          <a:xfrm>
            <a:off x="10332203" y="4505757"/>
            <a:ext cx="1720543" cy="1720544"/>
          </a:xfrm>
          <a:prstGeom prst="rect">
            <a:avLst/>
          </a:prstGeom>
          <a:noFill/>
          <a:ln>
            <a:noFill/>
          </a:ln>
        </p:spPr>
      </p:pic>
      <p:sp>
        <p:nvSpPr>
          <p:cNvPr id="26" name="Google Shape;26;p4"/>
          <p:cNvSpPr txBox="1">
            <a:spLocks noGrp="1"/>
          </p:cNvSpPr>
          <p:nvPr>
            <p:ph type="ftr" idx="11"/>
          </p:nvPr>
        </p:nvSpPr>
        <p:spPr>
          <a:xfrm>
            <a:off x="3963409" y="6414837"/>
            <a:ext cx="7788400" cy="364400"/>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800"/>
              <a:buNone/>
              <a:defRPr sz="1067">
                <a:solidFill>
                  <a:schemeClr val="lt1"/>
                </a:solidFill>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a:endParaRPr/>
          </a:p>
        </p:txBody>
      </p:sp>
    </p:spTree>
    <p:extLst>
      <p:ext uri="{BB962C8B-B14F-4D97-AF65-F5344CB8AC3E}">
        <p14:creationId xmlns:p14="http://schemas.microsoft.com/office/powerpoint/2010/main" val="18683963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Images">
  <p:cSld name="Title and Images">
    <p:spTree>
      <p:nvGrpSpPr>
        <p:cNvPr id="1" name="Shape 27"/>
        <p:cNvGrpSpPr/>
        <p:nvPr/>
      </p:nvGrpSpPr>
      <p:grpSpPr>
        <a:xfrm>
          <a:off x="0" y="0"/>
          <a:ext cx="0" cy="0"/>
          <a:chOff x="0" y="0"/>
          <a:chExt cx="0" cy="0"/>
        </a:xfrm>
      </p:grpSpPr>
      <p:sp>
        <p:nvSpPr>
          <p:cNvPr id="28" name="Google Shape;28;p5"/>
          <p:cNvSpPr>
            <a:spLocks noGrp="1"/>
          </p:cNvSpPr>
          <p:nvPr>
            <p:ph type="pic" idx="2"/>
          </p:nvPr>
        </p:nvSpPr>
        <p:spPr>
          <a:xfrm>
            <a:off x="573773" y="1885951"/>
            <a:ext cx="3454800" cy="4320400"/>
          </a:xfrm>
          <a:prstGeom prst="rect">
            <a:avLst/>
          </a:prstGeom>
          <a:noFill/>
          <a:ln>
            <a:noFill/>
          </a:ln>
        </p:spPr>
      </p:sp>
      <p:sp>
        <p:nvSpPr>
          <p:cNvPr id="29" name="Google Shape;29;p5"/>
          <p:cNvSpPr>
            <a:spLocks noGrp="1"/>
          </p:cNvSpPr>
          <p:nvPr>
            <p:ph type="pic" idx="3"/>
          </p:nvPr>
        </p:nvSpPr>
        <p:spPr>
          <a:xfrm>
            <a:off x="4368549" y="1885951"/>
            <a:ext cx="3454800" cy="4320400"/>
          </a:xfrm>
          <a:prstGeom prst="rect">
            <a:avLst/>
          </a:prstGeom>
          <a:noFill/>
          <a:ln>
            <a:noFill/>
          </a:ln>
        </p:spPr>
      </p:sp>
      <p:sp>
        <p:nvSpPr>
          <p:cNvPr id="30" name="Google Shape;30;p5"/>
          <p:cNvSpPr>
            <a:spLocks noGrp="1"/>
          </p:cNvSpPr>
          <p:nvPr>
            <p:ph type="pic" idx="4"/>
          </p:nvPr>
        </p:nvSpPr>
        <p:spPr>
          <a:xfrm>
            <a:off x="8163325" y="1885951"/>
            <a:ext cx="3454800" cy="4320400"/>
          </a:xfrm>
          <a:prstGeom prst="rect">
            <a:avLst/>
          </a:prstGeom>
          <a:noFill/>
          <a:ln>
            <a:noFill/>
          </a:ln>
        </p:spPr>
      </p:sp>
      <p:sp>
        <p:nvSpPr>
          <p:cNvPr id="31" name="Google Shape;31;p5" descr="Title"/>
          <p:cNvSpPr txBox="1">
            <a:spLocks noGrp="1"/>
          </p:cNvSpPr>
          <p:nvPr>
            <p:ph type="ctrTitle"/>
          </p:nvPr>
        </p:nvSpPr>
        <p:spPr>
          <a:xfrm>
            <a:off x="565731" y="337365"/>
            <a:ext cx="8799200" cy="11880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dk1"/>
              </a:buClr>
              <a:buSzPts val="3400"/>
              <a:buFont typeface="Sofia"/>
              <a:buNone/>
              <a:defRPr sz="4533" b="1" i="0" u="none" strike="noStrike" cap="none">
                <a:solidFill>
                  <a:schemeClr val="dk1"/>
                </a:solidFill>
                <a:latin typeface="Sofia"/>
                <a:ea typeface="Sofia"/>
                <a:cs typeface="Sofia"/>
                <a:sym typeface="Sofia"/>
              </a:defRPr>
            </a:lvl1pPr>
            <a:lvl2pPr lvl="1">
              <a:spcBef>
                <a:spcPts val="0"/>
              </a:spcBef>
              <a:spcAft>
                <a:spcPts val="0"/>
              </a:spcAft>
              <a:buSzPts val="800"/>
              <a:buNone/>
              <a:defRPr sz="1333"/>
            </a:lvl2pPr>
            <a:lvl3pPr lvl="2">
              <a:spcBef>
                <a:spcPts val="0"/>
              </a:spcBef>
              <a:spcAft>
                <a:spcPts val="0"/>
              </a:spcAft>
              <a:buSzPts val="800"/>
              <a:buNone/>
              <a:defRPr sz="1333"/>
            </a:lvl3pPr>
            <a:lvl4pPr lvl="3">
              <a:spcBef>
                <a:spcPts val="0"/>
              </a:spcBef>
              <a:spcAft>
                <a:spcPts val="0"/>
              </a:spcAft>
              <a:buSzPts val="800"/>
              <a:buNone/>
              <a:defRPr sz="1333"/>
            </a:lvl4pPr>
            <a:lvl5pPr lvl="4">
              <a:spcBef>
                <a:spcPts val="0"/>
              </a:spcBef>
              <a:spcAft>
                <a:spcPts val="0"/>
              </a:spcAft>
              <a:buSzPts val="800"/>
              <a:buNone/>
              <a:defRPr sz="1333"/>
            </a:lvl5pPr>
            <a:lvl6pPr lvl="5">
              <a:spcBef>
                <a:spcPts val="0"/>
              </a:spcBef>
              <a:spcAft>
                <a:spcPts val="0"/>
              </a:spcAft>
              <a:buSzPts val="800"/>
              <a:buNone/>
              <a:defRPr sz="1333"/>
            </a:lvl6pPr>
            <a:lvl7pPr lvl="6">
              <a:spcBef>
                <a:spcPts val="0"/>
              </a:spcBef>
              <a:spcAft>
                <a:spcPts val="0"/>
              </a:spcAft>
              <a:buSzPts val="800"/>
              <a:buNone/>
              <a:defRPr sz="1333"/>
            </a:lvl7pPr>
            <a:lvl8pPr lvl="7">
              <a:spcBef>
                <a:spcPts val="0"/>
              </a:spcBef>
              <a:spcAft>
                <a:spcPts val="0"/>
              </a:spcAft>
              <a:buSzPts val="800"/>
              <a:buNone/>
              <a:defRPr sz="1333"/>
            </a:lvl8pPr>
            <a:lvl9pPr lvl="8">
              <a:spcBef>
                <a:spcPts val="0"/>
              </a:spcBef>
              <a:spcAft>
                <a:spcPts val="0"/>
              </a:spcAft>
              <a:buSzPts val="800"/>
              <a:buNone/>
              <a:defRPr sz="1333"/>
            </a:lvl9pPr>
          </a:lstStyle>
          <a:p>
            <a:endParaRPr/>
          </a:p>
        </p:txBody>
      </p:sp>
      <p:pic>
        <p:nvPicPr>
          <p:cNvPr id="32" name="Google Shape;32;p5"/>
          <p:cNvPicPr preferRelativeResize="0"/>
          <p:nvPr/>
        </p:nvPicPr>
        <p:blipFill rotWithShape="1">
          <a:blip r:embed="rId2" cstate="hqprint">
            <a:alphaModFix amt="15000"/>
            <a:extLst>
              <a:ext uri="{28A0092B-C50C-407E-A947-70E740481C1C}">
                <a14:useLocalDpi xmlns:a14="http://schemas.microsoft.com/office/drawing/2010/main"/>
              </a:ext>
            </a:extLst>
          </a:blip>
          <a:srcRect/>
          <a:stretch/>
        </p:blipFill>
        <p:spPr>
          <a:xfrm>
            <a:off x="10332203" y="4505757"/>
            <a:ext cx="1720543" cy="1720544"/>
          </a:xfrm>
          <a:prstGeom prst="rect">
            <a:avLst/>
          </a:prstGeom>
          <a:noFill/>
          <a:ln>
            <a:noFill/>
          </a:ln>
        </p:spPr>
      </p:pic>
      <p:sp>
        <p:nvSpPr>
          <p:cNvPr id="33" name="Google Shape;33;p5"/>
          <p:cNvSpPr txBox="1">
            <a:spLocks noGrp="1"/>
          </p:cNvSpPr>
          <p:nvPr>
            <p:ph type="ftr" idx="11"/>
          </p:nvPr>
        </p:nvSpPr>
        <p:spPr>
          <a:xfrm>
            <a:off x="3963409" y="6414837"/>
            <a:ext cx="7788400" cy="364400"/>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800"/>
              <a:buNone/>
              <a:defRPr sz="1067">
                <a:solidFill>
                  <a:schemeClr val="lt1"/>
                </a:solidFill>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a:endParaRPr/>
          </a:p>
        </p:txBody>
      </p:sp>
    </p:spTree>
    <p:extLst>
      <p:ext uri="{BB962C8B-B14F-4D97-AF65-F5344CB8AC3E}">
        <p14:creationId xmlns:p14="http://schemas.microsoft.com/office/powerpoint/2010/main" val="2556412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14DD59B-F9C9-40D4-975D-76545716738E}" type="datetimeFigureOut">
              <a:rPr lang="en-US" smtClean="0"/>
              <a:t>9/19/23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985D0-675D-4DA9-B836-1E576C4858A1}" type="slidenum">
              <a:rPr lang="en-US" smtClean="0"/>
              <a:t>‹#›</a:t>
            </a:fld>
            <a:endParaRPr lang="en-US"/>
          </a:p>
        </p:txBody>
      </p:sp>
    </p:spTree>
    <p:extLst>
      <p:ext uri="{BB962C8B-B14F-4D97-AF65-F5344CB8AC3E}">
        <p14:creationId xmlns:p14="http://schemas.microsoft.com/office/powerpoint/2010/main" val="14020886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with Arrow">
  <p:cSld name="Blank with Arrow">
    <p:bg>
      <p:bgPr>
        <a:solidFill>
          <a:schemeClr val="lt1"/>
        </a:solidFill>
        <a:effectLst/>
      </p:bgPr>
    </p:bg>
    <p:spTree>
      <p:nvGrpSpPr>
        <p:cNvPr id="1" name="Shape 38"/>
        <p:cNvGrpSpPr/>
        <p:nvPr/>
      </p:nvGrpSpPr>
      <p:grpSpPr>
        <a:xfrm>
          <a:off x="0" y="0"/>
          <a:ext cx="0" cy="0"/>
          <a:chOff x="0" y="0"/>
          <a:chExt cx="0" cy="0"/>
        </a:xfrm>
      </p:grpSpPr>
      <p:pic>
        <p:nvPicPr>
          <p:cNvPr id="39" name="Google Shape;39;p7"/>
          <p:cNvPicPr preferRelativeResize="0"/>
          <p:nvPr/>
        </p:nvPicPr>
        <p:blipFill rotWithShape="1">
          <a:blip r:embed="rId2">
            <a:alphaModFix amt="15000"/>
          </a:blip>
          <a:srcRect/>
          <a:stretch/>
        </p:blipFill>
        <p:spPr>
          <a:xfrm flipH="1">
            <a:off x="7888085" y="2162868"/>
            <a:ext cx="3971540" cy="4057257"/>
          </a:xfrm>
          <a:prstGeom prst="rect">
            <a:avLst/>
          </a:prstGeom>
          <a:noFill/>
          <a:ln>
            <a:noFill/>
          </a:ln>
        </p:spPr>
      </p:pic>
      <p:sp>
        <p:nvSpPr>
          <p:cNvPr id="40" name="Google Shape;40;p7"/>
          <p:cNvSpPr txBox="1">
            <a:spLocks noGrp="1"/>
          </p:cNvSpPr>
          <p:nvPr>
            <p:ph type="ftr" idx="11"/>
          </p:nvPr>
        </p:nvSpPr>
        <p:spPr>
          <a:xfrm>
            <a:off x="3963409" y="6414837"/>
            <a:ext cx="7788400" cy="364400"/>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800"/>
              <a:buNone/>
              <a:defRPr sz="1067">
                <a:solidFill>
                  <a:schemeClr val="lt1"/>
                </a:solidFill>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a:endParaRPr/>
          </a:p>
        </p:txBody>
      </p:sp>
    </p:spTree>
    <p:extLst>
      <p:ext uri="{BB962C8B-B14F-4D97-AF65-F5344CB8AC3E}">
        <p14:creationId xmlns:p14="http://schemas.microsoft.com/office/powerpoint/2010/main" val="7258385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p:cSld name="Blank">
    <p:bg>
      <p:bgPr>
        <a:solidFill>
          <a:schemeClr val="lt1"/>
        </a:solidFill>
        <a:effectLst/>
      </p:bgPr>
    </p:bg>
    <p:spTree>
      <p:nvGrpSpPr>
        <p:cNvPr id="1" name="Shape 41"/>
        <p:cNvGrpSpPr/>
        <p:nvPr/>
      </p:nvGrpSpPr>
      <p:grpSpPr>
        <a:xfrm>
          <a:off x="0" y="0"/>
          <a:ext cx="0" cy="0"/>
          <a:chOff x="0" y="0"/>
          <a:chExt cx="0" cy="0"/>
        </a:xfrm>
      </p:grpSpPr>
      <p:pic>
        <p:nvPicPr>
          <p:cNvPr id="42" name="Google Shape;42;p8"/>
          <p:cNvPicPr preferRelativeResize="0"/>
          <p:nvPr/>
        </p:nvPicPr>
        <p:blipFill rotWithShape="1">
          <a:blip r:embed="rId2" cstate="hqprint">
            <a:alphaModFix amt="15000"/>
            <a:extLst>
              <a:ext uri="{28A0092B-C50C-407E-A947-70E740481C1C}">
                <a14:useLocalDpi xmlns:a14="http://schemas.microsoft.com/office/drawing/2010/main"/>
              </a:ext>
            </a:extLst>
          </a:blip>
          <a:srcRect/>
          <a:stretch/>
        </p:blipFill>
        <p:spPr>
          <a:xfrm>
            <a:off x="10332203" y="4505757"/>
            <a:ext cx="1720543" cy="1720544"/>
          </a:xfrm>
          <a:prstGeom prst="rect">
            <a:avLst/>
          </a:prstGeom>
          <a:noFill/>
          <a:ln>
            <a:noFill/>
          </a:ln>
        </p:spPr>
      </p:pic>
      <p:sp>
        <p:nvSpPr>
          <p:cNvPr id="43" name="Google Shape;43;p8"/>
          <p:cNvSpPr txBox="1">
            <a:spLocks noGrp="1"/>
          </p:cNvSpPr>
          <p:nvPr>
            <p:ph type="ftr" idx="11"/>
          </p:nvPr>
        </p:nvSpPr>
        <p:spPr>
          <a:xfrm>
            <a:off x="3963409" y="6414837"/>
            <a:ext cx="7788400" cy="364400"/>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800"/>
              <a:buNone/>
              <a:defRPr sz="1067">
                <a:solidFill>
                  <a:schemeClr val="lt1"/>
                </a:solidFill>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a:endParaRPr/>
          </a:p>
        </p:txBody>
      </p:sp>
    </p:spTree>
    <p:extLst>
      <p:ext uri="{BB962C8B-B14F-4D97-AF65-F5344CB8AC3E}">
        <p14:creationId xmlns:p14="http://schemas.microsoft.com/office/powerpoint/2010/main" val="2619014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4"/>
        <p:cNvGrpSpPr/>
        <p:nvPr/>
      </p:nvGrpSpPr>
      <p:grpSpPr>
        <a:xfrm>
          <a:off x="0" y="0"/>
          <a:ext cx="0" cy="0"/>
          <a:chOff x="0" y="0"/>
          <a:chExt cx="0" cy="0"/>
        </a:xfrm>
      </p:grpSpPr>
      <p:sp>
        <p:nvSpPr>
          <p:cNvPr id="45" name="Google Shape;45;p9"/>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6933"/>
            </a:lvl1pPr>
            <a:lvl2pPr lvl="1" algn="ctr" rtl="0">
              <a:spcBef>
                <a:spcPts val="0"/>
              </a:spcBef>
              <a:spcAft>
                <a:spcPts val="0"/>
              </a:spcAft>
              <a:buSzPts val="5200"/>
              <a:buChar char="○"/>
              <a:defRPr sz="6933"/>
            </a:lvl2pPr>
            <a:lvl3pPr lvl="2" algn="ctr" rtl="0">
              <a:spcBef>
                <a:spcPts val="0"/>
              </a:spcBef>
              <a:spcAft>
                <a:spcPts val="0"/>
              </a:spcAft>
              <a:buSzPts val="5200"/>
              <a:buChar char="■"/>
              <a:defRPr sz="6933"/>
            </a:lvl3pPr>
            <a:lvl4pPr lvl="3" algn="ctr" rtl="0">
              <a:spcBef>
                <a:spcPts val="0"/>
              </a:spcBef>
              <a:spcAft>
                <a:spcPts val="0"/>
              </a:spcAft>
              <a:buSzPts val="5200"/>
              <a:buChar char="●"/>
              <a:defRPr sz="6933"/>
            </a:lvl4pPr>
            <a:lvl5pPr lvl="4" algn="ctr" rtl="0">
              <a:spcBef>
                <a:spcPts val="0"/>
              </a:spcBef>
              <a:spcAft>
                <a:spcPts val="0"/>
              </a:spcAft>
              <a:buSzPts val="5200"/>
              <a:buChar char="○"/>
              <a:defRPr sz="6933"/>
            </a:lvl5pPr>
            <a:lvl6pPr lvl="5" algn="ctr" rtl="0">
              <a:spcBef>
                <a:spcPts val="0"/>
              </a:spcBef>
              <a:spcAft>
                <a:spcPts val="0"/>
              </a:spcAft>
              <a:buSzPts val="5200"/>
              <a:buChar char="■"/>
              <a:defRPr sz="6933"/>
            </a:lvl6pPr>
            <a:lvl7pPr lvl="6" algn="ctr" rtl="0">
              <a:spcBef>
                <a:spcPts val="0"/>
              </a:spcBef>
              <a:spcAft>
                <a:spcPts val="0"/>
              </a:spcAft>
              <a:buSzPts val="5200"/>
              <a:buChar char="●"/>
              <a:defRPr sz="6933"/>
            </a:lvl7pPr>
            <a:lvl8pPr lvl="7" algn="ctr" rtl="0">
              <a:spcBef>
                <a:spcPts val="0"/>
              </a:spcBef>
              <a:spcAft>
                <a:spcPts val="0"/>
              </a:spcAft>
              <a:buSzPts val="5200"/>
              <a:buChar char="○"/>
              <a:defRPr sz="6933"/>
            </a:lvl8pPr>
            <a:lvl9pPr lvl="8" algn="ctr" rtl="0">
              <a:spcBef>
                <a:spcPts val="0"/>
              </a:spcBef>
              <a:spcAft>
                <a:spcPts val="0"/>
              </a:spcAft>
              <a:buSzPts val="5200"/>
              <a:buChar char="■"/>
              <a:defRPr sz="6933"/>
            </a:lvl9pPr>
          </a:lstStyle>
          <a:p>
            <a:endParaRPr/>
          </a:p>
        </p:txBody>
      </p:sp>
      <p:sp>
        <p:nvSpPr>
          <p:cNvPr id="46" name="Google Shape;46;p9"/>
          <p:cNvSpPr txBox="1">
            <a:spLocks noGrp="1"/>
          </p:cNvSpPr>
          <p:nvPr>
            <p:ph type="subTitle" idx="1"/>
          </p:nvPr>
        </p:nvSpPr>
        <p:spPr>
          <a:xfrm>
            <a:off x="415600" y="3778833"/>
            <a:ext cx="11360800" cy="1056800"/>
          </a:xfrm>
          <a:prstGeom prst="rect">
            <a:avLst/>
          </a:prstGeom>
        </p:spPr>
        <p:txBody>
          <a:bodyPr spcFirstLastPara="1" wrap="square" lIns="51425" tIns="25700" rIns="51425" bIns="25700" anchor="t" anchorCtr="0">
            <a:normAutofit/>
          </a:bodyPr>
          <a:lstStyle>
            <a:lvl1pPr lvl="0" algn="ctr" rtl="0">
              <a:lnSpc>
                <a:spcPct val="100000"/>
              </a:lnSpc>
              <a:spcBef>
                <a:spcPts val="933"/>
              </a:spcBef>
              <a:spcAft>
                <a:spcPts val="0"/>
              </a:spcAft>
              <a:buSzPts val="2800"/>
              <a:buNone/>
              <a:defRPr sz="3733"/>
            </a:lvl1pPr>
            <a:lvl2pPr lvl="1" algn="ctr" rtl="0">
              <a:lnSpc>
                <a:spcPct val="100000"/>
              </a:lnSpc>
              <a:spcBef>
                <a:spcPts val="533"/>
              </a:spcBef>
              <a:spcAft>
                <a:spcPts val="0"/>
              </a:spcAft>
              <a:buSzPts val="2800"/>
              <a:buNone/>
              <a:defRPr sz="3733"/>
            </a:lvl2pPr>
            <a:lvl3pPr lvl="2" algn="ctr" rtl="0">
              <a:lnSpc>
                <a:spcPct val="100000"/>
              </a:lnSpc>
              <a:spcBef>
                <a:spcPts val="533"/>
              </a:spcBef>
              <a:spcAft>
                <a:spcPts val="0"/>
              </a:spcAft>
              <a:buSzPts val="2800"/>
              <a:buNone/>
              <a:defRPr sz="3733"/>
            </a:lvl3pPr>
            <a:lvl4pPr lvl="3" algn="ctr" rtl="0">
              <a:lnSpc>
                <a:spcPct val="100000"/>
              </a:lnSpc>
              <a:spcBef>
                <a:spcPts val="533"/>
              </a:spcBef>
              <a:spcAft>
                <a:spcPts val="0"/>
              </a:spcAft>
              <a:buSzPts val="2800"/>
              <a:buNone/>
              <a:defRPr sz="3733"/>
            </a:lvl4pPr>
            <a:lvl5pPr lvl="4" algn="ctr" rtl="0">
              <a:lnSpc>
                <a:spcPct val="100000"/>
              </a:lnSpc>
              <a:spcBef>
                <a:spcPts val="533"/>
              </a:spcBef>
              <a:spcAft>
                <a:spcPts val="0"/>
              </a:spcAft>
              <a:buSzPts val="2800"/>
              <a:buNone/>
              <a:defRPr sz="3733"/>
            </a:lvl5pPr>
            <a:lvl6pPr lvl="5" algn="ctr" rtl="0">
              <a:lnSpc>
                <a:spcPct val="100000"/>
              </a:lnSpc>
              <a:spcBef>
                <a:spcPts val="533"/>
              </a:spcBef>
              <a:spcAft>
                <a:spcPts val="0"/>
              </a:spcAft>
              <a:buSzPts val="2800"/>
              <a:buNone/>
              <a:defRPr sz="3733"/>
            </a:lvl6pPr>
            <a:lvl7pPr lvl="6" algn="ctr" rtl="0">
              <a:lnSpc>
                <a:spcPct val="100000"/>
              </a:lnSpc>
              <a:spcBef>
                <a:spcPts val="533"/>
              </a:spcBef>
              <a:spcAft>
                <a:spcPts val="0"/>
              </a:spcAft>
              <a:buSzPts val="2800"/>
              <a:buNone/>
              <a:defRPr sz="3733"/>
            </a:lvl7pPr>
            <a:lvl8pPr lvl="7" algn="ctr" rtl="0">
              <a:lnSpc>
                <a:spcPct val="100000"/>
              </a:lnSpc>
              <a:spcBef>
                <a:spcPts val="533"/>
              </a:spcBef>
              <a:spcAft>
                <a:spcPts val="0"/>
              </a:spcAft>
              <a:buSzPts val="2800"/>
              <a:buNone/>
              <a:defRPr sz="3733"/>
            </a:lvl8pPr>
            <a:lvl9pPr lvl="8" algn="ctr" rtl="0">
              <a:lnSpc>
                <a:spcPct val="100000"/>
              </a:lnSpc>
              <a:spcBef>
                <a:spcPts val="533"/>
              </a:spcBef>
              <a:spcAft>
                <a:spcPts val="0"/>
              </a:spcAft>
              <a:buSzPts val="2800"/>
              <a:buNone/>
              <a:defRPr sz="3733"/>
            </a:lvl9pPr>
          </a:lstStyle>
          <a:p>
            <a:endParaRPr/>
          </a:p>
        </p:txBody>
      </p:sp>
      <p:sp>
        <p:nvSpPr>
          <p:cNvPr id="47" name="Google Shape;47;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6691439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No Watermark">
  <p:cSld name="1_No Watermark">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10"/>
          <p:cNvSpPr txBox="1">
            <a:spLocks noGrp="1"/>
          </p:cNvSpPr>
          <p:nvPr>
            <p:ph type="ftr" idx="11"/>
          </p:nvPr>
        </p:nvSpPr>
        <p:spPr>
          <a:xfrm>
            <a:off x="5735637" y="6591300"/>
            <a:ext cx="6075200" cy="2668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800"/>
              <a:buNone/>
              <a:defRPr/>
            </a:lvl1pPr>
            <a:lvl2pPr lvl="1" algn="l" rtl="0">
              <a:spcBef>
                <a:spcPts val="0"/>
              </a:spcBef>
              <a:spcAft>
                <a:spcPts val="0"/>
              </a:spcAft>
              <a:buSzPts val="800"/>
              <a:buNone/>
              <a:defRPr/>
            </a:lvl2pPr>
            <a:lvl3pPr lvl="2" algn="l" rtl="0">
              <a:spcBef>
                <a:spcPts val="0"/>
              </a:spcBef>
              <a:spcAft>
                <a:spcPts val="0"/>
              </a:spcAft>
              <a:buSzPts val="800"/>
              <a:buNone/>
              <a:defRPr/>
            </a:lvl3pPr>
            <a:lvl4pPr lvl="3" algn="l" rtl="0">
              <a:spcBef>
                <a:spcPts val="0"/>
              </a:spcBef>
              <a:spcAft>
                <a:spcPts val="0"/>
              </a:spcAft>
              <a:buSzPts val="800"/>
              <a:buNone/>
              <a:defRPr/>
            </a:lvl4pPr>
            <a:lvl5pPr lvl="4" algn="l" rtl="0">
              <a:spcBef>
                <a:spcPts val="0"/>
              </a:spcBef>
              <a:spcAft>
                <a:spcPts val="0"/>
              </a:spcAft>
              <a:buSzPts val="800"/>
              <a:buNone/>
              <a:defRPr/>
            </a:lvl5pPr>
            <a:lvl6pPr lvl="5" algn="l" rtl="0">
              <a:spcBef>
                <a:spcPts val="0"/>
              </a:spcBef>
              <a:spcAft>
                <a:spcPts val="0"/>
              </a:spcAft>
              <a:buSzPts val="800"/>
              <a:buNone/>
              <a:defRPr/>
            </a:lvl6pPr>
            <a:lvl7pPr lvl="6" algn="l" rtl="0">
              <a:spcBef>
                <a:spcPts val="0"/>
              </a:spcBef>
              <a:spcAft>
                <a:spcPts val="0"/>
              </a:spcAft>
              <a:buSzPts val="800"/>
              <a:buNone/>
              <a:defRPr/>
            </a:lvl7pPr>
            <a:lvl8pPr lvl="7" algn="l" rtl="0">
              <a:spcBef>
                <a:spcPts val="0"/>
              </a:spcBef>
              <a:spcAft>
                <a:spcPts val="0"/>
              </a:spcAft>
              <a:buSzPts val="800"/>
              <a:buNone/>
              <a:defRPr/>
            </a:lvl8pPr>
            <a:lvl9pPr lvl="8" algn="l" rtl="0">
              <a:spcBef>
                <a:spcPts val="0"/>
              </a:spcBef>
              <a:spcAft>
                <a:spcPts val="0"/>
              </a:spcAft>
              <a:buSzPts val="800"/>
              <a:buNone/>
              <a:defRPr/>
            </a:lvl9pPr>
          </a:lstStyle>
          <a:p>
            <a:endParaRPr/>
          </a:p>
        </p:txBody>
      </p:sp>
      <p:sp>
        <p:nvSpPr>
          <p:cNvPr id="50" name="Google Shape;50;p10"/>
          <p:cNvSpPr txBox="1">
            <a:spLocks noGrp="1"/>
          </p:cNvSpPr>
          <p:nvPr>
            <p:ph type="title"/>
          </p:nvPr>
        </p:nvSpPr>
        <p:spPr>
          <a:xfrm>
            <a:off x="685800" y="241300"/>
            <a:ext cx="9258400" cy="7744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rgbClr val="00677F"/>
              </a:buClr>
              <a:buSzPts val="3000"/>
              <a:buFont typeface="Arial"/>
              <a:buNone/>
              <a:defRPr sz="4000" b="0" i="0" u="none" strike="noStrike" cap="none">
                <a:solidFill>
                  <a:srgbClr val="00677F"/>
                </a:solidFill>
                <a:latin typeface="Arial"/>
                <a:ea typeface="Arial"/>
                <a:cs typeface="Arial"/>
                <a:sym typeface="Arial"/>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51" name="Google Shape;51;p10"/>
          <p:cNvSpPr txBox="1">
            <a:spLocks noGrp="1"/>
          </p:cNvSpPr>
          <p:nvPr>
            <p:ph type="body" idx="1"/>
          </p:nvPr>
        </p:nvSpPr>
        <p:spPr>
          <a:xfrm>
            <a:off x="685800" y="1725615"/>
            <a:ext cx="10811200" cy="4336000"/>
          </a:xfrm>
          <a:prstGeom prst="rect">
            <a:avLst/>
          </a:prstGeom>
          <a:noFill/>
          <a:ln>
            <a:noFill/>
          </a:ln>
        </p:spPr>
        <p:txBody>
          <a:bodyPr spcFirstLastPara="1" wrap="square" lIns="0" tIns="0" rIns="0" bIns="0" anchor="t" anchorCtr="0">
            <a:normAutofit/>
          </a:bodyPr>
          <a:lstStyle>
            <a:lvl1pPr marL="609585" lvl="0" indent="-423323" algn="l" rtl="0">
              <a:lnSpc>
                <a:spcPct val="90000"/>
              </a:lnSpc>
              <a:spcBef>
                <a:spcPts val="1067"/>
              </a:spcBef>
              <a:spcAft>
                <a:spcPts val="0"/>
              </a:spcAft>
              <a:buClr>
                <a:srgbClr val="00677F"/>
              </a:buClr>
              <a:buSzPts val="1400"/>
              <a:buChar char="•"/>
              <a:defRPr/>
            </a:lvl1pPr>
            <a:lvl2pPr marL="1219170" lvl="1" indent="-423323" algn="l" rtl="0">
              <a:lnSpc>
                <a:spcPct val="90000"/>
              </a:lnSpc>
              <a:spcBef>
                <a:spcPts val="933"/>
              </a:spcBef>
              <a:spcAft>
                <a:spcPts val="0"/>
              </a:spcAft>
              <a:buClr>
                <a:srgbClr val="00677F"/>
              </a:buClr>
              <a:buSzPts val="1400"/>
              <a:buChar char="•"/>
              <a:defRPr/>
            </a:lvl2pPr>
            <a:lvl3pPr marL="1828754" lvl="2" indent="-423323" algn="l" rtl="0">
              <a:lnSpc>
                <a:spcPct val="90000"/>
              </a:lnSpc>
              <a:spcBef>
                <a:spcPts val="933"/>
              </a:spcBef>
              <a:spcAft>
                <a:spcPts val="0"/>
              </a:spcAft>
              <a:buClr>
                <a:srgbClr val="00677F"/>
              </a:buClr>
              <a:buSzPts val="1400"/>
              <a:buChar char="•"/>
              <a:defRPr/>
            </a:lvl3pPr>
            <a:lvl4pPr marL="2438339" lvl="3" indent="-423323" algn="l" rtl="0">
              <a:lnSpc>
                <a:spcPct val="90000"/>
              </a:lnSpc>
              <a:spcBef>
                <a:spcPts val="533"/>
              </a:spcBef>
              <a:spcAft>
                <a:spcPts val="0"/>
              </a:spcAft>
              <a:buClr>
                <a:srgbClr val="00677F"/>
              </a:buClr>
              <a:buSzPts val="1400"/>
              <a:buChar char="•"/>
              <a:defRPr/>
            </a:lvl4pPr>
            <a:lvl5pPr marL="3047924" lvl="4" indent="-423323" algn="l" rtl="0">
              <a:lnSpc>
                <a:spcPct val="90000"/>
              </a:lnSpc>
              <a:spcBef>
                <a:spcPts val="533"/>
              </a:spcBef>
              <a:spcAft>
                <a:spcPts val="0"/>
              </a:spcAft>
              <a:buClr>
                <a:srgbClr val="00677F"/>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7205848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a:t>
            </a:fld>
            <a:endParaRPr/>
          </a:p>
        </p:txBody>
      </p:sp>
    </p:spTree>
    <p:extLst>
      <p:ext uri="{BB962C8B-B14F-4D97-AF65-F5344CB8AC3E}">
        <p14:creationId xmlns:p14="http://schemas.microsoft.com/office/powerpoint/2010/main" val="5647376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a:t>
            </a:fld>
            <a:endParaRPr/>
          </a:p>
        </p:txBody>
      </p:sp>
    </p:spTree>
    <p:extLst>
      <p:ext uri="{BB962C8B-B14F-4D97-AF65-F5344CB8AC3E}">
        <p14:creationId xmlns:p14="http://schemas.microsoft.com/office/powerpoint/2010/main" val="41564985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a:t>
            </a:fld>
            <a:endParaRPr/>
          </a:p>
        </p:txBody>
      </p:sp>
    </p:spTree>
    <p:extLst>
      <p:ext uri="{BB962C8B-B14F-4D97-AF65-F5344CB8AC3E}">
        <p14:creationId xmlns:p14="http://schemas.microsoft.com/office/powerpoint/2010/main" val="17197584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a:t>
            </a:fld>
            <a:endParaRPr/>
          </a:p>
        </p:txBody>
      </p:sp>
    </p:spTree>
    <p:extLst>
      <p:ext uri="{BB962C8B-B14F-4D97-AF65-F5344CB8AC3E}">
        <p14:creationId xmlns:p14="http://schemas.microsoft.com/office/powerpoint/2010/main" val="2474794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a:t>
            </a:fld>
            <a:endParaRPr/>
          </a:p>
        </p:txBody>
      </p:sp>
    </p:spTree>
    <p:extLst>
      <p:ext uri="{BB962C8B-B14F-4D97-AF65-F5344CB8AC3E}">
        <p14:creationId xmlns:p14="http://schemas.microsoft.com/office/powerpoint/2010/main" val="12741788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6"/>
          <p:cNvSpPr>
            <a:spLocks noGrp="1"/>
          </p:cNvSpPr>
          <p:nvPr>
            <p:ph type="pic" idx="2"/>
          </p:nvPr>
        </p:nvSpPr>
        <p:spPr>
          <a:xfrm>
            <a:off x="5183188" y="987425"/>
            <a:ext cx="6172200" cy="4873625"/>
          </a:xfrm>
          <a:prstGeom prst="rect">
            <a:avLst/>
          </a:prstGeom>
          <a:noFill/>
          <a:ln>
            <a:noFill/>
          </a:ln>
        </p:spPr>
      </p:sp>
      <p:sp>
        <p:nvSpPr>
          <p:cNvPr id="64" name="Google Shape;64;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a:t>
            </a:fld>
            <a:endParaRPr/>
          </a:p>
        </p:txBody>
      </p:sp>
    </p:spTree>
    <p:extLst>
      <p:ext uri="{BB962C8B-B14F-4D97-AF65-F5344CB8AC3E}">
        <p14:creationId xmlns:p14="http://schemas.microsoft.com/office/powerpoint/2010/main" val="3300635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14DD59B-F9C9-40D4-975D-76545716738E}" type="datetimeFigureOut">
              <a:rPr lang="en-US" smtClean="0"/>
              <a:t>9/19/23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E985D0-675D-4DA9-B836-1E576C4858A1}" type="slidenum">
              <a:rPr lang="en-US" smtClean="0"/>
              <a:t>‹#›</a:t>
            </a:fld>
            <a:endParaRPr lang="en-US"/>
          </a:p>
        </p:txBody>
      </p:sp>
    </p:spTree>
    <p:extLst>
      <p:ext uri="{BB962C8B-B14F-4D97-AF65-F5344CB8AC3E}">
        <p14:creationId xmlns:p14="http://schemas.microsoft.com/office/powerpoint/2010/main" val="12557423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a:t>
            </a:fld>
            <a:endParaRPr/>
          </a:p>
        </p:txBody>
      </p:sp>
    </p:spTree>
    <p:extLst>
      <p:ext uri="{BB962C8B-B14F-4D97-AF65-F5344CB8AC3E}">
        <p14:creationId xmlns:p14="http://schemas.microsoft.com/office/powerpoint/2010/main" val="8094781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a:t>
            </a:fld>
            <a:endParaRPr/>
          </a:p>
        </p:txBody>
      </p:sp>
    </p:spTree>
    <p:extLst>
      <p:ext uri="{BB962C8B-B14F-4D97-AF65-F5344CB8AC3E}">
        <p14:creationId xmlns:p14="http://schemas.microsoft.com/office/powerpoint/2010/main" val="8468908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a:t>
            </a:fld>
            <a:endParaRPr/>
          </a:p>
        </p:txBody>
      </p:sp>
    </p:spTree>
    <p:extLst>
      <p:ext uri="{BB962C8B-B14F-4D97-AF65-F5344CB8AC3E}">
        <p14:creationId xmlns:p14="http://schemas.microsoft.com/office/powerpoint/2010/main" val="3788633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14DD59B-F9C9-40D4-975D-76545716738E}" type="datetimeFigureOut">
              <a:rPr lang="en-US" smtClean="0"/>
              <a:t>9/19/23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E985D0-675D-4DA9-B836-1E576C4858A1}" type="slidenum">
              <a:rPr lang="en-US" smtClean="0"/>
              <a:t>‹#›</a:t>
            </a:fld>
            <a:endParaRPr lang="en-US"/>
          </a:p>
        </p:txBody>
      </p:sp>
    </p:spTree>
    <p:extLst>
      <p:ext uri="{BB962C8B-B14F-4D97-AF65-F5344CB8AC3E}">
        <p14:creationId xmlns:p14="http://schemas.microsoft.com/office/powerpoint/2010/main" val="1325017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4DD59B-F9C9-40D4-975D-76545716738E}" type="datetimeFigureOut">
              <a:rPr lang="en-US" smtClean="0"/>
              <a:t>9/19/23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E985D0-675D-4DA9-B836-1E576C4858A1}" type="slidenum">
              <a:rPr lang="en-US" smtClean="0"/>
              <a:t>‹#›</a:t>
            </a:fld>
            <a:endParaRPr lang="en-US"/>
          </a:p>
        </p:txBody>
      </p:sp>
    </p:spTree>
    <p:extLst>
      <p:ext uri="{BB962C8B-B14F-4D97-AF65-F5344CB8AC3E}">
        <p14:creationId xmlns:p14="http://schemas.microsoft.com/office/powerpoint/2010/main" val="838103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4DD59B-F9C9-40D4-975D-76545716738E}" type="datetimeFigureOut">
              <a:rPr lang="en-US" smtClean="0"/>
              <a:t>9/19/23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985D0-675D-4DA9-B836-1E576C4858A1}" type="slidenum">
              <a:rPr lang="en-US" smtClean="0"/>
              <a:t>‹#›</a:t>
            </a:fld>
            <a:endParaRPr lang="en-US"/>
          </a:p>
        </p:txBody>
      </p:sp>
    </p:spTree>
    <p:extLst>
      <p:ext uri="{BB962C8B-B14F-4D97-AF65-F5344CB8AC3E}">
        <p14:creationId xmlns:p14="http://schemas.microsoft.com/office/powerpoint/2010/main" val="570111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4DD59B-F9C9-40D4-975D-76545716738E}" type="datetimeFigureOut">
              <a:rPr lang="en-US" smtClean="0"/>
              <a:t>9/19/23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985D0-675D-4DA9-B836-1E576C4858A1}" type="slidenum">
              <a:rPr lang="en-US" smtClean="0"/>
              <a:t>‹#›</a:t>
            </a:fld>
            <a:endParaRPr lang="en-US"/>
          </a:p>
        </p:txBody>
      </p:sp>
    </p:spTree>
    <p:extLst>
      <p:ext uri="{BB962C8B-B14F-4D97-AF65-F5344CB8AC3E}">
        <p14:creationId xmlns:p14="http://schemas.microsoft.com/office/powerpoint/2010/main" val="1834572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5.png"/><Relationship Id="rId5" Type="http://schemas.openxmlformats.org/officeDocument/2006/relationships/slideLayout" Target="../slideLayouts/slideLayout40.xml"/><Relationship Id="rId10" Type="http://schemas.openxmlformats.org/officeDocument/2006/relationships/image" Target="../media/image4.png"/><Relationship Id="rId4" Type="http://schemas.openxmlformats.org/officeDocument/2006/relationships/slideLayout" Target="../slideLayouts/slideLayout3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theme" Target="../theme/theme5.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5E62C-31CC-4FFE-9988-95D361FD0653}" type="datetimeFigureOut">
              <a:rPr lang="en-US" smtClean="0"/>
              <a:t>9/19/23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89A12C-07CD-4213-9807-4CB1D721E95B}" type="slidenum">
              <a:rPr lang="en-US" smtClean="0"/>
              <a:t>‹#›</a:t>
            </a:fld>
            <a:endParaRPr lang="en-US" dirty="0"/>
          </a:p>
        </p:txBody>
      </p:sp>
    </p:spTree>
    <p:extLst>
      <p:ext uri="{BB962C8B-B14F-4D97-AF65-F5344CB8AC3E}">
        <p14:creationId xmlns:p14="http://schemas.microsoft.com/office/powerpoint/2010/main" val="377044008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Vital Strategies_Logo_screen_blue_RGB.png"/>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55599" y="5827816"/>
            <a:ext cx="2290029" cy="894718"/>
          </a:xfrm>
          <a:prstGeom prst="rect">
            <a:avLst/>
          </a:prstGeom>
        </p:spPr>
      </p:pic>
      <p:sp>
        <p:nvSpPr>
          <p:cNvPr id="13" name="Footer Placeholder 12"/>
          <p:cNvSpPr>
            <a:spLocks noGrp="1"/>
          </p:cNvSpPr>
          <p:nvPr>
            <p:ph type="ftr" sz="quarter" idx="3"/>
          </p:nvPr>
        </p:nvSpPr>
        <p:spPr>
          <a:xfrm>
            <a:off x="4165600" y="6356352"/>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5" name="Title Placeholder 14"/>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7" name="Right Triangle 16"/>
          <p:cNvSpPr/>
          <p:nvPr/>
        </p:nvSpPr>
        <p:spPr>
          <a:xfrm rot="16200000">
            <a:off x="10230758" y="4896759"/>
            <a:ext cx="1655033" cy="2290028"/>
          </a:xfrm>
          <a:prstGeom prst="rtTriangle">
            <a:avLst/>
          </a:prstGeom>
          <a:solidFill>
            <a:srgbClr val="F978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9" name="Right Triangle 18"/>
          <p:cNvSpPr/>
          <p:nvPr/>
        </p:nvSpPr>
        <p:spPr>
          <a:xfrm rot="10800000">
            <a:off x="10160000" y="-11294"/>
            <a:ext cx="2043285" cy="1861864"/>
          </a:xfrm>
          <a:prstGeom prst="rtTriangle">
            <a:avLst/>
          </a:prstGeom>
          <a:solidFill>
            <a:srgbClr val="0F0E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19021338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457200" rtl="0" eaLnBrk="1" latinLnBrk="0" hangingPunct="1">
        <a:spcBef>
          <a:spcPct val="0"/>
        </a:spcBef>
        <a:buNone/>
        <a:defRPr sz="3500" b="1" kern="1200">
          <a:solidFill>
            <a:srgbClr val="121E87"/>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202326-0248-DE35-06EB-404B996569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0CE4C6-C646-069C-3B67-FFA221347A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B33C1E-1361-CF9E-66EC-32005AFCB3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46EF2B-D40F-4F2F-8D14-9F1A2B063473}" type="datetimeFigureOut">
              <a:rPr lang="en-US" smtClean="0"/>
              <a:t>9/19/23</a:t>
            </a:fld>
            <a:endParaRPr lang="en-US"/>
          </a:p>
        </p:txBody>
      </p:sp>
      <p:sp>
        <p:nvSpPr>
          <p:cNvPr id="5" name="Footer Placeholder 4">
            <a:extLst>
              <a:ext uri="{FF2B5EF4-FFF2-40B4-BE49-F238E27FC236}">
                <a16:creationId xmlns:a16="http://schemas.microsoft.com/office/drawing/2014/main" id="{FAD8C4D0-1894-A6A4-BB61-82F77F74C6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360135-670F-51DE-0FC5-9B1E3F8021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07EC05-1233-4522-81C4-FBD53E5E09F9}" type="slidenum">
              <a:rPr lang="en-US" smtClean="0"/>
              <a:t>‹#›</a:t>
            </a:fld>
            <a:endParaRPr lang="en-US"/>
          </a:p>
        </p:txBody>
      </p:sp>
    </p:spTree>
    <p:extLst>
      <p:ext uri="{BB962C8B-B14F-4D97-AF65-F5344CB8AC3E}">
        <p14:creationId xmlns:p14="http://schemas.microsoft.com/office/powerpoint/2010/main" val="148862692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6336007"/>
            <a:ext cx="12192000" cy="522000"/>
          </a:xfrm>
          <a:prstGeom prst="rect">
            <a:avLst/>
          </a:prstGeom>
          <a:gradFill>
            <a:gsLst>
              <a:gs pos="0">
                <a:schemeClr val="accent2"/>
              </a:gs>
              <a:gs pos="100000">
                <a:schemeClr val="dk2"/>
              </a:gs>
            </a:gsLst>
            <a:lin ang="0" scaled="0"/>
          </a:gradFill>
          <a:ln>
            <a:noFill/>
          </a:ln>
        </p:spPr>
        <p:txBody>
          <a:bodyPr spcFirstLastPara="1" wrap="square" lIns="68567" tIns="34267" rIns="68567" bIns="34267" anchor="ctr" anchorCtr="0">
            <a:noAutofit/>
          </a:bodyPr>
          <a:lstStyle/>
          <a:p>
            <a:pPr marL="0" marR="0" lvl="0" indent="0" algn="ctr" rtl="0">
              <a:spcBef>
                <a:spcPts val="0"/>
              </a:spcBef>
              <a:spcAft>
                <a:spcPts val="0"/>
              </a:spcAft>
              <a:buNone/>
            </a:pPr>
            <a:endParaRPr sz="1600" b="0" i="0" u="none" strike="noStrike" cap="none">
              <a:solidFill>
                <a:schemeClr val="lt1"/>
              </a:solidFill>
              <a:latin typeface="Calibri"/>
              <a:ea typeface="Calibri"/>
              <a:cs typeface="Calibri"/>
              <a:sym typeface="Calibri"/>
            </a:endParaRPr>
          </a:p>
        </p:txBody>
      </p:sp>
      <p:sp>
        <p:nvSpPr>
          <p:cNvPr id="7" name="Google Shape;7;p1"/>
          <p:cNvSpPr txBox="1">
            <a:spLocks noGrp="1"/>
          </p:cNvSpPr>
          <p:nvPr>
            <p:ph type="body" idx="1"/>
          </p:nvPr>
        </p:nvSpPr>
        <p:spPr>
          <a:xfrm>
            <a:off x="447217" y="1825624"/>
            <a:ext cx="11304400" cy="4408800"/>
          </a:xfrm>
          <a:prstGeom prst="rect">
            <a:avLst/>
          </a:prstGeom>
          <a:noFill/>
          <a:ln>
            <a:noFill/>
          </a:ln>
        </p:spPr>
        <p:txBody>
          <a:bodyPr spcFirstLastPara="1" wrap="square" lIns="51425" tIns="25700" rIns="51425" bIns="25700" anchor="t" anchorCtr="0">
            <a:normAutofit/>
          </a:bodyPr>
          <a:lstStyle>
            <a:lvl1pPr marL="457200" marR="0" lvl="0" indent="-355600" algn="l" rtl="0">
              <a:lnSpc>
                <a:spcPct val="90000"/>
              </a:lnSpc>
              <a:spcBef>
                <a:spcPts val="700"/>
              </a:spcBef>
              <a:spcAft>
                <a:spcPts val="0"/>
              </a:spcAft>
              <a:buClr>
                <a:schemeClr val="dk1"/>
              </a:buClr>
              <a:buSzPts val="2000"/>
              <a:buFont typeface="Arial"/>
              <a:buChar char="•"/>
              <a:defRPr sz="2000" b="0" i="0" u="none" strike="noStrike" cap="none">
                <a:solidFill>
                  <a:schemeClr val="dk1"/>
                </a:solidFill>
                <a:latin typeface="Sofia"/>
                <a:ea typeface="Sofia"/>
                <a:cs typeface="Sofia"/>
                <a:sym typeface="Sofia"/>
              </a:defRPr>
            </a:lvl1pPr>
            <a:lvl2pPr marL="914400" marR="0" lvl="1" indent="-342900" algn="l" rtl="0">
              <a:lnSpc>
                <a:spcPct val="90000"/>
              </a:lnSpc>
              <a:spcBef>
                <a:spcPts val="700"/>
              </a:spcBef>
              <a:spcAft>
                <a:spcPts val="0"/>
              </a:spcAft>
              <a:buClr>
                <a:schemeClr val="dk1"/>
              </a:buClr>
              <a:buSzPts val="1800"/>
              <a:buFont typeface="Arial"/>
              <a:buChar char="•"/>
              <a:defRPr sz="1800" b="0" i="0" u="none" strike="noStrike" cap="none">
                <a:solidFill>
                  <a:schemeClr val="dk1"/>
                </a:solidFill>
                <a:latin typeface="Sofia"/>
                <a:ea typeface="Sofia"/>
                <a:cs typeface="Sofia"/>
                <a:sym typeface="Sofia"/>
              </a:defRPr>
            </a:lvl2pPr>
            <a:lvl3pPr marL="1371600" marR="0" lvl="2" indent="-323850" algn="l" rtl="0">
              <a:lnSpc>
                <a:spcPct val="90000"/>
              </a:lnSpc>
              <a:spcBef>
                <a:spcPts val="700"/>
              </a:spcBef>
              <a:spcAft>
                <a:spcPts val="0"/>
              </a:spcAft>
              <a:buClr>
                <a:schemeClr val="dk1"/>
              </a:buClr>
              <a:buSzPts val="1500"/>
              <a:buFont typeface="Arial"/>
              <a:buChar char="•"/>
              <a:defRPr sz="1500" b="0" i="0" u="none" strike="noStrike" cap="none">
                <a:solidFill>
                  <a:schemeClr val="dk1"/>
                </a:solidFill>
                <a:latin typeface="Sofia"/>
                <a:ea typeface="Sofia"/>
                <a:cs typeface="Sofia"/>
                <a:sym typeface="Sofia"/>
              </a:defRPr>
            </a:lvl3pPr>
            <a:lvl4pPr marL="1828800" marR="0" lvl="3"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Sofia"/>
                <a:ea typeface="Sofia"/>
                <a:cs typeface="Sofia"/>
                <a:sym typeface="Sofia"/>
              </a:defRPr>
            </a:lvl4pPr>
            <a:lvl5pPr marL="2286000" marR="0" lvl="4"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Sofia"/>
                <a:ea typeface="Sofia"/>
                <a:cs typeface="Sofia"/>
                <a:sym typeface="Sofia"/>
              </a:defRPr>
            </a:lvl5pPr>
            <a:lvl6pPr marL="2743200" marR="0" lvl="5"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pic>
        <p:nvPicPr>
          <p:cNvPr id="8" name="Google Shape;8;p1"/>
          <p:cNvPicPr preferRelativeResize="0"/>
          <p:nvPr/>
        </p:nvPicPr>
        <p:blipFill rotWithShape="1">
          <a:blip r:embed="rId10" cstate="hqprint">
            <a:alphaModFix amt="50000"/>
            <a:extLst>
              <a:ext uri="{28A0092B-C50C-407E-A947-70E740481C1C}">
                <a14:useLocalDpi xmlns:a14="http://schemas.microsoft.com/office/drawing/2010/main"/>
              </a:ext>
            </a:extLst>
          </a:blip>
          <a:srcRect/>
          <a:stretch/>
        </p:blipFill>
        <p:spPr>
          <a:xfrm>
            <a:off x="116067" y="135897"/>
            <a:ext cx="3811624" cy="1412929"/>
          </a:xfrm>
          <a:prstGeom prst="rect">
            <a:avLst/>
          </a:prstGeom>
          <a:noFill/>
          <a:ln>
            <a:noFill/>
          </a:ln>
        </p:spPr>
      </p:pic>
      <p:pic>
        <p:nvPicPr>
          <p:cNvPr id="9" name="Google Shape;9;p1"/>
          <p:cNvPicPr preferRelativeResize="0"/>
          <p:nvPr/>
        </p:nvPicPr>
        <p:blipFill rotWithShape="1">
          <a:blip r:embed="rId11" cstate="hqprint">
            <a:alphaModFix/>
            <a:extLst>
              <a:ext uri="{28A0092B-C50C-407E-A947-70E740481C1C}">
                <a14:useLocalDpi xmlns:a14="http://schemas.microsoft.com/office/drawing/2010/main"/>
              </a:ext>
            </a:extLst>
          </a:blip>
          <a:srcRect/>
          <a:stretch/>
        </p:blipFill>
        <p:spPr>
          <a:xfrm>
            <a:off x="9663846" y="581432"/>
            <a:ext cx="2087773" cy="521944"/>
          </a:xfrm>
          <a:prstGeom prst="rect">
            <a:avLst/>
          </a:prstGeom>
          <a:noFill/>
          <a:ln>
            <a:noFill/>
          </a:ln>
        </p:spPr>
      </p:pic>
      <p:cxnSp>
        <p:nvCxnSpPr>
          <p:cNvPr id="10" name="Google Shape;10;p1"/>
          <p:cNvCxnSpPr/>
          <p:nvPr/>
        </p:nvCxnSpPr>
        <p:spPr>
          <a:xfrm>
            <a:off x="0" y="6324577"/>
            <a:ext cx="12192000" cy="0"/>
          </a:xfrm>
          <a:prstGeom prst="straightConnector1">
            <a:avLst/>
          </a:prstGeom>
          <a:noFill/>
          <a:ln w="12700" cap="flat" cmpd="sng">
            <a:solidFill>
              <a:schemeClr val="lt1"/>
            </a:solidFill>
            <a:prstDash val="solid"/>
            <a:miter lim="800000"/>
            <a:headEnd type="none" w="sm" len="sm"/>
            <a:tailEnd type="none" w="sm" len="sm"/>
          </a:ln>
        </p:spPr>
      </p:cxnSp>
      <p:sp>
        <p:nvSpPr>
          <p:cNvPr id="11" name="Google Shape;11;p1"/>
          <p:cNvSpPr txBox="1">
            <a:spLocks noGrp="1"/>
          </p:cNvSpPr>
          <p:nvPr>
            <p:ph type="ftr" idx="11"/>
          </p:nvPr>
        </p:nvSpPr>
        <p:spPr>
          <a:xfrm>
            <a:off x="3963409" y="6414837"/>
            <a:ext cx="7788400" cy="364400"/>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800"/>
              <a:buNone/>
              <a:defRPr sz="1067" b="0" i="0" u="none" strike="noStrike" cap="none">
                <a:solidFill>
                  <a:schemeClr val="lt1"/>
                </a:solidFill>
                <a:latin typeface="Calibri"/>
                <a:ea typeface="Calibri"/>
                <a:cs typeface="Calibri"/>
                <a:sym typeface="Calibri"/>
              </a:defRPr>
            </a:lvl1pPr>
            <a:lvl2pPr marR="0" lvl="1" algn="l" rtl="0">
              <a:spcBef>
                <a:spcPts val="0"/>
              </a:spcBef>
              <a:spcAft>
                <a:spcPts val="0"/>
              </a:spcAft>
              <a:buSzPts val="800"/>
              <a:buNone/>
              <a:defRPr sz="1333" b="0" i="0" u="none" strike="noStrike" cap="none">
                <a:solidFill>
                  <a:schemeClr val="dk1"/>
                </a:solidFill>
                <a:latin typeface="Calibri"/>
                <a:ea typeface="Calibri"/>
                <a:cs typeface="Calibri"/>
                <a:sym typeface="Calibri"/>
              </a:defRPr>
            </a:lvl2pPr>
            <a:lvl3pPr marR="0" lvl="2" algn="l" rtl="0">
              <a:spcBef>
                <a:spcPts val="0"/>
              </a:spcBef>
              <a:spcAft>
                <a:spcPts val="0"/>
              </a:spcAft>
              <a:buSzPts val="800"/>
              <a:buNone/>
              <a:defRPr sz="1333" b="0" i="0" u="none" strike="noStrike" cap="none">
                <a:solidFill>
                  <a:schemeClr val="dk1"/>
                </a:solidFill>
                <a:latin typeface="Calibri"/>
                <a:ea typeface="Calibri"/>
                <a:cs typeface="Calibri"/>
                <a:sym typeface="Calibri"/>
              </a:defRPr>
            </a:lvl3pPr>
            <a:lvl4pPr marR="0" lvl="3" algn="l" rtl="0">
              <a:spcBef>
                <a:spcPts val="0"/>
              </a:spcBef>
              <a:spcAft>
                <a:spcPts val="0"/>
              </a:spcAft>
              <a:buSzPts val="800"/>
              <a:buNone/>
              <a:defRPr sz="1333" b="0" i="0" u="none" strike="noStrike" cap="none">
                <a:solidFill>
                  <a:schemeClr val="dk1"/>
                </a:solidFill>
                <a:latin typeface="Calibri"/>
                <a:ea typeface="Calibri"/>
                <a:cs typeface="Calibri"/>
                <a:sym typeface="Calibri"/>
              </a:defRPr>
            </a:lvl4pPr>
            <a:lvl5pPr marR="0" lvl="4" algn="l" rtl="0">
              <a:spcBef>
                <a:spcPts val="0"/>
              </a:spcBef>
              <a:spcAft>
                <a:spcPts val="0"/>
              </a:spcAft>
              <a:buSzPts val="800"/>
              <a:buNone/>
              <a:defRPr sz="1333" b="0" i="0" u="none" strike="noStrike" cap="none">
                <a:solidFill>
                  <a:schemeClr val="dk1"/>
                </a:solidFill>
                <a:latin typeface="Calibri"/>
                <a:ea typeface="Calibri"/>
                <a:cs typeface="Calibri"/>
                <a:sym typeface="Calibri"/>
              </a:defRPr>
            </a:lvl5pPr>
            <a:lvl6pPr marR="0" lvl="5" algn="l" rtl="0">
              <a:spcBef>
                <a:spcPts val="0"/>
              </a:spcBef>
              <a:spcAft>
                <a:spcPts val="0"/>
              </a:spcAft>
              <a:buSzPts val="800"/>
              <a:buNone/>
              <a:defRPr sz="1333" b="0" i="0" u="none" strike="noStrike" cap="none">
                <a:solidFill>
                  <a:schemeClr val="dk1"/>
                </a:solidFill>
                <a:latin typeface="Calibri"/>
                <a:ea typeface="Calibri"/>
                <a:cs typeface="Calibri"/>
                <a:sym typeface="Calibri"/>
              </a:defRPr>
            </a:lvl6pPr>
            <a:lvl7pPr marR="0" lvl="6" algn="l" rtl="0">
              <a:spcBef>
                <a:spcPts val="0"/>
              </a:spcBef>
              <a:spcAft>
                <a:spcPts val="0"/>
              </a:spcAft>
              <a:buSzPts val="800"/>
              <a:buNone/>
              <a:defRPr sz="1333" b="0" i="0" u="none" strike="noStrike" cap="none">
                <a:solidFill>
                  <a:schemeClr val="dk1"/>
                </a:solidFill>
                <a:latin typeface="Calibri"/>
                <a:ea typeface="Calibri"/>
                <a:cs typeface="Calibri"/>
                <a:sym typeface="Calibri"/>
              </a:defRPr>
            </a:lvl7pPr>
            <a:lvl8pPr marR="0" lvl="7" algn="l" rtl="0">
              <a:spcBef>
                <a:spcPts val="0"/>
              </a:spcBef>
              <a:spcAft>
                <a:spcPts val="0"/>
              </a:spcAft>
              <a:buSzPts val="800"/>
              <a:buNone/>
              <a:defRPr sz="1333" b="0" i="0" u="none" strike="noStrike" cap="none">
                <a:solidFill>
                  <a:schemeClr val="dk1"/>
                </a:solidFill>
                <a:latin typeface="Calibri"/>
                <a:ea typeface="Calibri"/>
                <a:cs typeface="Calibri"/>
                <a:sym typeface="Calibri"/>
              </a:defRPr>
            </a:lvl8pPr>
            <a:lvl9pPr marR="0" lvl="8" algn="l" rtl="0">
              <a:spcBef>
                <a:spcPts val="0"/>
              </a:spcBef>
              <a:spcAft>
                <a:spcPts val="0"/>
              </a:spcAft>
              <a:buSzPts val="800"/>
              <a:buNone/>
              <a:defRPr sz="133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21056496"/>
      </p:ext>
    </p:extLst>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a:t>
            </a:fld>
            <a:endParaRPr/>
          </a:p>
        </p:txBody>
      </p:sp>
    </p:spTree>
    <p:extLst>
      <p:ext uri="{BB962C8B-B14F-4D97-AF65-F5344CB8AC3E}">
        <p14:creationId xmlns:p14="http://schemas.microsoft.com/office/powerpoint/2010/main" val="3378904936"/>
      </p:ext>
    </p:extLst>
  </p:cSld>
  <p:clrMap bg1="lt1" tx1="dk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emf"/><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wmf"/><Relationship Id="rId4" Type="http://schemas.openxmlformats.org/officeDocument/2006/relationships/image" Target="../media/image31.wmf"/></Relationships>
</file>

<file path=ppt/slides/_rels/slide1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6.emf"/><Relationship Id="rId4" Type="http://schemas.openxmlformats.org/officeDocument/2006/relationships/image" Target="../media/image45.emf"/></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37.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44.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44.xml"/><Relationship Id="rId5" Type="http://schemas.openxmlformats.org/officeDocument/2006/relationships/image" Target="../media/image56.png"/><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44.xml"/><Relationship Id="rId6" Type="http://schemas.openxmlformats.org/officeDocument/2006/relationships/image" Target="../media/image56.png"/><Relationship Id="rId5" Type="http://schemas.openxmlformats.org/officeDocument/2006/relationships/image" Target="../media/image59.jpeg"/><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46.xml"/><Relationship Id="rId5" Type="http://schemas.openxmlformats.org/officeDocument/2006/relationships/image" Target="../media/image56.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46.xml"/><Relationship Id="rId5" Type="http://schemas.openxmlformats.org/officeDocument/2006/relationships/image" Target="../media/image64.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46.xml"/><Relationship Id="rId6" Type="http://schemas.openxmlformats.org/officeDocument/2006/relationships/image" Target="../media/image64.png"/><Relationship Id="rId5" Type="http://schemas.openxmlformats.org/officeDocument/2006/relationships/image" Target="../media/image67.jpeg"/><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46.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52.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hyperlink" Target="https://www.who.int/data/gho/data/themes/topics/indicator-groups/legally-binding-controls-on-lead-paint" TargetMode="External"/><Relationship Id="rId2" Type="http://schemas.openxmlformats.org/officeDocument/2006/relationships/notesSlide" Target="../notesSlides/notesSlide30.xml"/><Relationship Id="rId1" Type="http://schemas.openxmlformats.org/officeDocument/2006/relationships/slideLayout" Target="../slideLayouts/slideLayout34.xml"/><Relationship Id="rId5" Type="http://schemas.openxmlformats.org/officeDocument/2006/relationships/image" Target="../media/image82.png"/><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5.xml"/><Relationship Id="rId4" Type="http://schemas.openxmlformats.org/officeDocument/2006/relationships/image" Target="../media/image85.svg"/></Relationships>
</file>

<file path=ppt/slides/_rels/slide49.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diagramLayout" Target="../diagrams/layout1.xml"/><Relationship Id="rId7" Type="http://schemas.openxmlformats.org/officeDocument/2006/relationships/image" Target="../media/image84.png"/><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6F131-5384-66B0-F8C8-68381709ACF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4C5E5B0-CA2C-0E79-0997-9E17813A0DD9}"/>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12192000" cy="6858000"/>
          </a:xfrm>
        </p:spPr>
      </p:pic>
    </p:spTree>
    <p:extLst>
      <p:ext uri="{BB962C8B-B14F-4D97-AF65-F5344CB8AC3E}">
        <p14:creationId xmlns:p14="http://schemas.microsoft.com/office/powerpoint/2010/main" val="168904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896A13-4365-79CF-9582-FE57A49BD3B7}"/>
              </a:ext>
            </a:extLst>
          </p:cNvPr>
          <p:cNvSpPr>
            <a:spLocks noGrp="1"/>
          </p:cNvSpPr>
          <p:nvPr>
            <p:ph type="title"/>
          </p:nvPr>
        </p:nvSpPr>
        <p:spPr>
          <a:xfrm>
            <a:off x="76200" y="-304800"/>
            <a:ext cx="9296400" cy="1348650"/>
          </a:xfrm>
        </p:spPr>
        <p:txBody>
          <a:bodyPr vert="horz" lIns="91440" tIns="45720" rIns="91440" bIns="45720" rtlCol="0" anchor="b">
            <a:noAutofit/>
          </a:bodyPr>
          <a:lstStyle/>
          <a:p>
            <a:r>
              <a:rPr lang="en-US" sz="2400" b="1" spc="-120" dirty="0">
                <a:solidFill>
                  <a:schemeClr val="bg1"/>
                </a:solidFill>
                <a:latin typeface="Trebuchet MS" panose="020B0603020202020204" pitchFamily="34" charset="0"/>
                <a:ea typeface="MS PGothic" pitchFamily="34" charset="-128"/>
                <a:cs typeface="+mj-cs"/>
              </a:rPr>
              <a:t>Global cost of lead exposure may be higher than th</a:t>
            </a:r>
            <a:r>
              <a:rPr lang="en-US" sz="2400" b="1" spc="-120" dirty="0">
                <a:solidFill>
                  <a:schemeClr val="bg1"/>
                </a:solidFill>
                <a:latin typeface="Trebuchet MS" panose="020B0603020202020204" pitchFamily="34" charset="0"/>
                <a:ea typeface="MS PGothic" pitchFamily="34" charset="-128"/>
              </a:rPr>
              <a:t>e cost of</a:t>
            </a:r>
            <a:r>
              <a:rPr lang="en-US" sz="2400" b="1" spc="-120" dirty="0">
                <a:solidFill>
                  <a:schemeClr val="bg1"/>
                </a:solidFill>
                <a:latin typeface="Trebuchet MS" panose="020B0603020202020204" pitchFamily="34" charset="0"/>
                <a:ea typeface="MS PGothic" pitchFamily="34" charset="-128"/>
                <a:cs typeface="+mj-cs"/>
              </a:rPr>
              <a:t> </a:t>
            </a:r>
            <a:br>
              <a:rPr lang="en-US" sz="2400" b="1" spc="-120" dirty="0">
                <a:solidFill>
                  <a:schemeClr val="bg1"/>
                </a:solidFill>
                <a:latin typeface="Trebuchet MS" panose="020B0603020202020204" pitchFamily="34" charset="0"/>
                <a:ea typeface="MS PGothic" pitchFamily="34" charset="-128"/>
                <a:cs typeface="+mj-cs"/>
              </a:rPr>
            </a:br>
            <a:r>
              <a:rPr lang="en-US" sz="2400" b="1" spc="-120" dirty="0">
                <a:solidFill>
                  <a:schemeClr val="bg1"/>
                </a:solidFill>
                <a:latin typeface="Trebuchet MS" panose="020B0603020202020204" pitchFamily="34" charset="0"/>
                <a:ea typeface="MS PGothic" pitchFamily="34" charset="-128"/>
              </a:rPr>
              <a:t>PM</a:t>
            </a:r>
            <a:r>
              <a:rPr lang="en-US" sz="2400" b="1" spc="-120" baseline="-25000" dirty="0">
                <a:solidFill>
                  <a:schemeClr val="bg1"/>
                </a:solidFill>
                <a:latin typeface="Trebuchet MS" panose="020B0603020202020204" pitchFamily="34" charset="0"/>
                <a:ea typeface="MS PGothic" pitchFamily="34" charset="-128"/>
              </a:rPr>
              <a:t>2.5</a:t>
            </a:r>
            <a:r>
              <a:rPr lang="en-US" sz="2400" b="1" spc="-120" dirty="0">
                <a:solidFill>
                  <a:schemeClr val="bg1"/>
                </a:solidFill>
                <a:latin typeface="Trebuchet MS" panose="020B0603020202020204" pitchFamily="34" charset="0"/>
                <a:ea typeface="MS PGothic" pitchFamily="34" charset="-128"/>
              </a:rPr>
              <a:t> ambient and household air pollution combined</a:t>
            </a:r>
            <a:endParaRPr lang="en-US" sz="2000" kern="1200" dirty="0">
              <a:solidFill>
                <a:schemeClr val="bg1"/>
              </a:solidFill>
              <a:latin typeface="+mj-lt"/>
              <a:ea typeface="+mj-ea"/>
              <a:cs typeface="+mj-cs"/>
            </a:endParaRPr>
          </a:p>
        </p:txBody>
      </p:sp>
      <p:sp>
        <p:nvSpPr>
          <p:cNvPr id="52" name="Rectangle 9">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ED5F00C8-2986-6254-F940-62E2E78F2B56}"/>
              </a:ext>
            </a:extLst>
          </p:cNvPr>
          <p:cNvGrpSpPr/>
          <p:nvPr/>
        </p:nvGrpSpPr>
        <p:grpSpPr>
          <a:xfrm>
            <a:off x="9448800" y="293975"/>
            <a:ext cx="2482893" cy="707886"/>
            <a:chOff x="9392275" y="152400"/>
            <a:chExt cx="2482893" cy="707886"/>
          </a:xfrm>
        </p:grpSpPr>
        <p:sp>
          <p:nvSpPr>
            <p:cNvPr id="9" name="Rectangle 8">
              <a:extLst>
                <a:ext uri="{FF2B5EF4-FFF2-40B4-BE49-F238E27FC236}">
                  <a16:creationId xmlns:a16="http://schemas.microsoft.com/office/drawing/2014/main" id="{A012817E-B9B2-5C7B-E1AC-2554F1C1A1BC}"/>
                </a:ext>
              </a:extLst>
            </p:cNvPr>
            <p:cNvSpPr/>
            <p:nvPr/>
          </p:nvSpPr>
          <p:spPr>
            <a:xfrm>
              <a:off x="9392275" y="152400"/>
              <a:ext cx="2482893" cy="7078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4FCEB09-78CE-83D2-734E-0042CD45507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609895" y="314798"/>
              <a:ext cx="2179625" cy="428359"/>
            </a:xfrm>
            <a:prstGeom prst="rect">
              <a:avLst/>
            </a:prstGeom>
            <a:solidFill>
              <a:schemeClr val="bg1"/>
            </a:solidFill>
            <a:ln>
              <a:noFill/>
            </a:ln>
          </p:spPr>
        </p:pic>
      </p:grpSp>
      <p:sp>
        <p:nvSpPr>
          <p:cNvPr id="6" name="TextBox 5">
            <a:extLst>
              <a:ext uri="{FF2B5EF4-FFF2-40B4-BE49-F238E27FC236}">
                <a16:creationId xmlns:a16="http://schemas.microsoft.com/office/drawing/2014/main" id="{9B7E3A24-9B7C-EF7A-CF99-97F5E022D1BE}"/>
              </a:ext>
            </a:extLst>
          </p:cNvPr>
          <p:cNvSpPr txBox="1"/>
          <p:nvPr/>
        </p:nvSpPr>
        <p:spPr>
          <a:xfrm>
            <a:off x="609600" y="4953000"/>
            <a:ext cx="113538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white"/>
                </a:solidFill>
                <a:effectLst/>
                <a:uLnTx/>
                <a:uFillTx/>
                <a:latin typeface="Calibri" panose="020F0502020204030204"/>
                <a:ea typeface="+mn-ea"/>
                <a:cs typeface="+mn-cs"/>
              </a:rPr>
              <a:t>Source</a:t>
            </a: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 Global cost of air pollution is from World Bank (2022). Global cost of Pb exposure is from Larsen and Sanchez-</a:t>
            </a:r>
            <a:r>
              <a:rPr kumimoji="0" lang="en-GB" sz="1600" b="0" i="0" u="none" strike="noStrike" kern="1200" cap="none" spc="0" normalizeH="0" baseline="0" noProof="0" dirty="0" err="1">
                <a:ln>
                  <a:noFill/>
                </a:ln>
                <a:solidFill>
                  <a:prstClr val="white"/>
                </a:solidFill>
                <a:effectLst/>
                <a:uLnTx/>
                <a:uFillTx/>
                <a:latin typeface="Calibri" panose="020F0502020204030204"/>
                <a:ea typeface="+mn-ea"/>
                <a:cs typeface="+mn-cs"/>
              </a:rPr>
              <a:t>Triana</a:t>
            </a: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 (2023).</a:t>
            </a:r>
          </a:p>
        </p:txBody>
      </p:sp>
      <p:pic>
        <p:nvPicPr>
          <p:cNvPr id="3" name="Picture 2">
            <a:extLst>
              <a:ext uri="{FF2B5EF4-FFF2-40B4-BE49-F238E27FC236}">
                <a16:creationId xmlns:a16="http://schemas.microsoft.com/office/drawing/2014/main" id="{C2603FC1-2952-F6A2-AC3B-BA352BD1FA16}"/>
              </a:ext>
            </a:extLst>
          </p:cNvPr>
          <p:cNvPicPr>
            <a:picLocks noChangeAspect="1"/>
          </p:cNvPicPr>
          <p:nvPr/>
        </p:nvPicPr>
        <p:blipFill>
          <a:blip r:embed="rId3"/>
          <a:stretch>
            <a:fillRect/>
          </a:stretch>
        </p:blipFill>
        <p:spPr>
          <a:xfrm>
            <a:off x="838200" y="1371600"/>
            <a:ext cx="4953000" cy="3484080"/>
          </a:xfrm>
          <a:prstGeom prst="rect">
            <a:avLst/>
          </a:prstGeom>
        </p:spPr>
      </p:pic>
      <p:pic>
        <p:nvPicPr>
          <p:cNvPr id="10" name="Picture 9">
            <a:extLst>
              <a:ext uri="{FF2B5EF4-FFF2-40B4-BE49-F238E27FC236}">
                <a16:creationId xmlns:a16="http://schemas.microsoft.com/office/drawing/2014/main" id="{91CBE4C9-4D02-2AE3-6437-11AB756025C2}"/>
              </a:ext>
            </a:extLst>
          </p:cNvPr>
          <p:cNvPicPr>
            <a:picLocks noChangeAspect="1"/>
          </p:cNvPicPr>
          <p:nvPr/>
        </p:nvPicPr>
        <p:blipFill>
          <a:blip r:embed="rId4"/>
          <a:stretch>
            <a:fillRect/>
          </a:stretch>
        </p:blipFill>
        <p:spPr>
          <a:xfrm>
            <a:off x="6248400" y="1371600"/>
            <a:ext cx="5029200" cy="3505425"/>
          </a:xfrm>
          <a:prstGeom prst="rect">
            <a:avLst/>
          </a:prstGeom>
        </p:spPr>
      </p:pic>
    </p:spTree>
    <p:extLst>
      <p:ext uri="{BB962C8B-B14F-4D97-AF65-F5344CB8AC3E}">
        <p14:creationId xmlns:p14="http://schemas.microsoft.com/office/powerpoint/2010/main" val="1438867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896A13-4365-79CF-9582-FE57A49BD3B7}"/>
              </a:ext>
            </a:extLst>
          </p:cNvPr>
          <p:cNvSpPr>
            <a:spLocks noGrp="1"/>
          </p:cNvSpPr>
          <p:nvPr>
            <p:ph type="title"/>
          </p:nvPr>
        </p:nvSpPr>
        <p:spPr>
          <a:xfrm>
            <a:off x="609600" y="22950"/>
            <a:ext cx="8839200" cy="1043796"/>
          </a:xfrm>
        </p:spPr>
        <p:txBody>
          <a:bodyPr vert="horz" lIns="91440" tIns="45720" rIns="91440" bIns="45720" rtlCol="0" anchor="b">
            <a:noAutofit/>
          </a:bodyPr>
          <a:lstStyle/>
          <a:p>
            <a:r>
              <a:rPr lang="en-US" sz="2400" b="1" dirty="0">
                <a:solidFill>
                  <a:schemeClr val="bg1"/>
                </a:solidFill>
                <a:latin typeface="Trebuchet MS" panose="020B0603020202020204" pitchFamily="34" charset="0"/>
              </a:rPr>
              <a:t>Conclusions</a:t>
            </a:r>
            <a:endParaRPr lang="en-US" sz="2400" b="1" kern="1200" dirty="0">
              <a:solidFill>
                <a:schemeClr val="bg1"/>
              </a:solidFill>
              <a:latin typeface="Trebuchet MS" panose="020B0603020202020204" pitchFamily="34" charset="0"/>
            </a:endParaRPr>
          </a:p>
        </p:txBody>
      </p:sp>
      <p:sp>
        <p:nvSpPr>
          <p:cNvPr id="52" name="Rectangle 9">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ED5F00C8-2986-6254-F940-62E2E78F2B56}"/>
              </a:ext>
            </a:extLst>
          </p:cNvPr>
          <p:cNvGrpSpPr/>
          <p:nvPr/>
        </p:nvGrpSpPr>
        <p:grpSpPr>
          <a:xfrm>
            <a:off x="9448800" y="293975"/>
            <a:ext cx="2482893" cy="707886"/>
            <a:chOff x="9392275" y="152400"/>
            <a:chExt cx="2482893" cy="707886"/>
          </a:xfrm>
        </p:grpSpPr>
        <p:sp>
          <p:nvSpPr>
            <p:cNvPr id="9" name="Rectangle 8">
              <a:extLst>
                <a:ext uri="{FF2B5EF4-FFF2-40B4-BE49-F238E27FC236}">
                  <a16:creationId xmlns:a16="http://schemas.microsoft.com/office/drawing/2014/main" id="{A012817E-B9B2-5C7B-E1AC-2554F1C1A1BC}"/>
                </a:ext>
              </a:extLst>
            </p:cNvPr>
            <p:cNvSpPr/>
            <p:nvPr/>
          </p:nvSpPr>
          <p:spPr>
            <a:xfrm>
              <a:off x="9392275" y="152400"/>
              <a:ext cx="2482893" cy="7078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4FCEB09-78CE-83D2-734E-0042CD45507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609895" y="314798"/>
              <a:ext cx="2179625" cy="428359"/>
            </a:xfrm>
            <a:prstGeom prst="rect">
              <a:avLst/>
            </a:prstGeom>
            <a:solidFill>
              <a:schemeClr val="bg1"/>
            </a:solidFill>
            <a:ln>
              <a:noFill/>
            </a:ln>
          </p:spPr>
        </p:pic>
      </p:grpSp>
      <p:sp>
        <p:nvSpPr>
          <p:cNvPr id="3" name="TextBox 2">
            <a:extLst>
              <a:ext uri="{FF2B5EF4-FFF2-40B4-BE49-F238E27FC236}">
                <a16:creationId xmlns:a16="http://schemas.microsoft.com/office/drawing/2014/main" id="{ADEF1F5F-19CE-4737-281C-97CCE1A89FC1}"/>
              </a:ext>
            </a:extLst>
          </p:cNvPr>
          <p:cNvSpPr txBox="1"/>
          <p:nvPr/>
        </p:nvSpPr>
        <p:spPr>
          <a:xfrm>
            <a:off x="685800" y="1219200"/>
            <a:ext cx="10744200" cy="3877985"/>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The global health effects and cost of lead exposure may be as large as or even larger than the health effects and cost of PM</a:t>
            </a:r>
            <a:r>
              <a:rPr kumimoji="0" lang="en-GB" sz="2400" b="0" i="0" u="none" strike="noStrike" kern="1200" cap="none" spc="0" normalizeH="0" baseline="-25000" noProof="0" dirty="0">
                <a:ln>
                  <a:noFill/>
                </a:ln>
                <a:solidFill>
                  <a:prstClr val="white"/>
                </a:solidFill>
                <a:effectLst/>
                <a:uLnTx/>
                <a:uFillTx/>
                <a:latin typeface="Calibri" panose="020F0502020204030204"/>
                <a:ea typeface="+mn-ea"/>
                <a:cs typeface="+mn-cs"/>
              </a:rPr>
              <a:t>2.5</a:t>
            </a: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 ambient and household air pollution combined.</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The estimates indicate that lead exposure may be the </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third largest risk factor </a:t>
            </a: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for CVD mortality, exceeded only by high blood pressure and dietary risks, and ahead of tobacco smoking and high cholesterol….and it contributes to high blood pressure as well.</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This means </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lead exposure in LMICs can no longer be taken lightly. </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458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sky, outdoor, several&#10;&#10;Description automatically generated">
            <a:extLst>
              <a:ext uri="{FF2B5EF4-FFF2-40B4-BE49-F238E27FC236}">
                <a16:creationId xmlns:a16="http://schemas.microsoft.com/office/drawing/2014/main" id="{8C570BA9-A51A-9718-EF69-2E1FD7A9A40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81948" y="10"/>
            <a:ext cx="7924800" cy="3383270"/>
          </a:xfrm>
          <a:prstGeom prst="rect">
            <a:avLst/>
          </a:prstGeom>
        </p:spPr>
      </p:pic>
      <p:pic>
        <p:nvPicPr>
          <p:cNvPr id="8" name="Picture 7" descr="A picture containing ground, outdoor, person, dirt&#10;&#10;Description automatically generated">
            <a:extLst>
              <a:ext uri="{FF2B5EF4-FFF2-40B4-BE49-F238E27FC236}">
                <a16:creationId xmlns:a16="http://schemas.microsoft.com/office/drawing/2014/main" id="{85F483CD-9BA4-16BC-F251-702F52AF27C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650916" y="3474720"/>
            <a:ext cx="7555832" cy="3383280"/>
          </a:xfrm>
          <a:prstGeom prst="rect">
            <a:avLst/>
          </a:prstGeom>
        </p:spPr>
      </p:pic>
      <p:sp useBgFill="1">
        <p:nvSpPr>
          <p:cNvPr id="37" name="Freeform: Shape 14">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DBA9EFC-5ABD-46C3-5D5B-909901F6859E}"/>
              </a:ext>
            </a:extLst>
          </p:cNvPr>
          <p:cNvSpPr>
            <a:spLocks noGrp="1"/>
          </p:cNvSpPr>
          <p:nvPr>
            <p:ph type="title"/>
          </p:nvPr>
        </p:nvSpPr>
        <p:spPr>
          <a:xfrm>
            <a:off x="643468" y="609600"/>
            <a:ext cx="3992700" cy="3877197"/>
          </a:xfrm>
        </p:spPr>
        <p:txBody>
          <a:bodyPr vert="horz" lIns="91440" tIns="45720" rIns="91440" bIns="45720" rtlCol="0" anchor="b">
            <a:normAutofit/>
          </a:bodyPr>
          <a:lstStyle/>
          <a:p>
            <a:r>
              <a:rPr lang="en-US" kern="1200" dirty="0">
                <a:solidFill>
                  <a:schemeClr val="bg1"/>
                </a:solidFill>
                <a:latin typeface="+mj-lt"/>
                <a:ea typeface="+mj-ea"/>
                <a:cs typeface="+mj-cs"/>
              </a:rPr>
              <a:t>Thank you</a:t>
            </a:r>
          </a:p>
        </p:txBody>
      </p:sp>
      <p:grpSp>
        <p:nvGrpSpPr>
          <p:cNvPr id="3" name="Group 2">
            <a:extLst>
              <a:ext uri="{FF2B5EF4-FFF2-40B4-BE49-F238E27FC236}">
                <a16:creationId xmlns:a16="http://schemas.microsoft.com/office/drawing/2014/main" id="{B50F8900-E7F8-E20B-A3AC-CF2859FCC604}"/>
              </a:ext>
            </a:extLst>
          </p:cNvPr>
          <p:cNvGrpSpPr/>
          <p:nvPr/>
        </p:nvGrpSpPr>
        <p:grpSpPr>
          <a:xfrm>
            <a:off x="9525000" y="-26572"/>
            <a:ext cx="2482893" cy="707886"/>
            <a:chOff x="9392275" y="152400"/>
            <a:chExt cx="2482893" cy="707886"/>
          </a:xfrm>
        </p:grpSpPr>
        <p:sp>
          <p:nvSpPr>
            <p:cNvPr id="4" name="Rectangle 3">
              <a:extLst>
                <a:ext uri="{FF2B5EF4-FFF2-40B4-BE49-F238E27FC236}">
                  <a16:creationId xmlns:a16="http://schemas.microsoft.com/office/drawing/2014/main" id="{01A365DD-CC00-1EE5-511F-DA5297692A2D}"/>
                </a:ext>
              </a:extLst>
            </p:cNvPr>
            <p:cNvSpPr/>
            <p:nvPr/>
          </p:nvSpPr>
          <p:spPr>
            <a:xfrm>
              <a:off x="9392275" y="152400"/>
              <a:ext cx="2482893" cy="7078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3B61CB0-DDB1-3812-88B4-D813BACB7952}"/>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609895" y="314798"/>
              <a:ext cx="2179625" cy="428359"/>
            </a:xfrm>
            <a:prstGeom prst="rect">
              <a:avLst/>
            </a:prstGeom>
            <a:solidFill>
              <a:schemeClr val="bg1"/>
            </a:solidFill>
            <a:ln>
              <a:noFill/>
            </a:ln>
          </p:spPr>
        </p:pic>
      </p:grpSp>
    </p:spTree>
    <p:extLst>
      <p:ext uri="{BB962C8B-B14F-4D97-AF65-F5344CB8AC3E}">
        <p14:creationId xmlns:p14="http://schemas.microsoft.com/office/powerpoint/2010/main" val="387121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AEDF4-7078-7733-3CC5-E2F78CF4578B}"/>
              </a:ext>
            </a:extLst>
          </p:cNvPr>
          <p:cNvSpPr>
            <a:spLocks noGrp="1"/>
          </p:cNvSpPr>
          <p:nvPr>
            <p:ph type="title"/>
          </p:nvPr>
        </p:nvSpPr>
        <p:spPr>
          <a:xfrm>
            <a:off x="990600" y="2362200"/>
            <a:ext cx="10515600" cy="1325563"/>
          </a:xfrm>
        </p:spPr>
        <p:txBody>
          <a:bodyPr>
            <a:normAutofit fontScale="90000"/>
          </a:bodyPr>
          <a:lstStyle/>
          <a:p>
            <a:pPr algn="ctr">
              <a:spcAft>
                <a:spcPts val="600"/>
              </a:spcAft>
            </a:pPr>
            <a:r>
              <a:rPr lang="en-US" altLang="en-US" sz="4400" b="1" dirty="0">
                <a:latin typeface="Tw Cen MT" panose="020B0602020104020603" pitchFamily="34" charset="77"/>
                <a:cs typeface="Calibri" panose="020F0502020204030204" pitchFamily="34" charset="0"/>
              </a:rPr>
              <a:t>Ana </a:t>
            </a:r>
            <a:r>
              <a:rPr lang="en-US" altLang="en-US" sz="4400" b="1" dirty="0" err="1">
                <a:latin typeface="Tw Cen MT" panose="020B0602020104020603" pitchFamily="34" charset="77"/>
                <a:cs typeface="Calibri" panose="020F0502020204030204" pitchFamily="34" charset="0"/>
              </a:rPr>
              <a:t>Navas-Acien</a:t>
            </a:r>
            <a:r>
              <a:rPr lang="en-US" altLang="en-US" sz="4400" b="1" dirty="0">
                <a:latin typeface="Tw Cen MT" panose="020B0602020104020603" pitchFamily="34" charset="77"/>
                <a:cs typeface="Calibri" panose="020F0502020204030204" pitchFamily="34" charset="0"/>
              </a:rPr>
              <a:t>, MD, PhD</a:t>
            </a:r>
            <a:br>
              <a:rPr lang="en-US" altLang="en-US" sz="4400" b="1" dirty="0">
                <a:latin typeface="Tw Cen MT" panose="020B0602020104020603" pitchFamily="34" charset="77"/>
                <a:cs typeface="Calibri" panose="020F0502020204030204" pitchFamily="34" charset="0"/>
              </a:rPr>
            </a:br>
            <a:br>
              <a:rPr lang="en-US" altLang="en-US" sz="4400" b="1" dirty="0">
                <a:latin typeface="Tw Cen MT" panose="020B0602020104020603" pitchFamily="34" charset="77"/>
                <a:cs typeface="Calibri" panose="020F0502020204030204" pitchFamily="34" charset="0"/>
              </a:rPr>
            </a:br>
            <a:r>
              <a:rPr lang="en-US" altLang="en-US" sz="4400" b="1" dirty="0">
                <a:latin typeface="Tw Cen MT" panose="020B0602020104020603" pitchFamily="34" charset="77"/>
                <a:cs typeface="Calibri" panose="020F0502020204030204" pitchFamily="34" charset="0"/>
              </a:rPr>
              <a:t>Columbia University Mailman School of Public Health</a:t>
            </a:r>
            <a:endParaRPr lang="en-US" altLang="en-US" sz="4400" b="1" baseline="30000" dirty="0">
              <a:latin typeface="Tw Cen MT" panose="020B0602020104020603" pitchFamily="34" charset="77"/>
              <a:cs typeface="Calibri" panose="020F0502020204030204" pitchFamily="34" charset="0"/>
            </a:endParaRPr>
          </a:p>
        </p:txBody>
      </p:sp>
    </p:spTree>
    <p:extLst>
      <p:ext uri="{BB962C8B-B14F-4D97-AF65-F5344CB8AC3E}">
        <p14:creationId xmlns:p14="http://schemas.microsoft.com/office/powerpoint/2010/main" val="1821539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subTitle" idx="1"/>
          </p:nvPr>
        </p:nvSpPr>
        <p:spPr>
          <a:xfrm>
            <a:off x="1264892" y="2902159"/>
            <a:ext cx="9778743" cy="2733647"/>
          </a:xfrm>
        </p:spPr>
        <p:txBody>
          <a:bodyPr>
            <a:normAutofit fontScale="92500" lnSpcReduction="20000"/>
          </a:bodyPr>
          <a:lstStyle/>
          <a:p>
            <a:pPr>
              <a:spcAft>
                <a:spcPts val="600"/>
              </a:spcAft>
            </a:pPr>
            <a:r>
              <a:rPr lang="en-US" altLang="en-US" sz="2600" b="1" dirty="0">
                <a:latin typeface="Calibri" panose="020F0502020204030204" pitchFamily="34" charset="0"/>
                <a:cs typeface="Calibri" panose="020F0502020204030204" pitchFamily="34" charset="0"/>
              </a:rPr>
              <a:t>Ana </a:t>
            </a:r>
            <a:r>
              <a:rPr lang="en-US" altLang="en-US" sz="2600" b="1" dirty="0" err="1">
                <a:latin typeface="Calibri" panose="020F0502020204030204" pitchFamily="34" charset="0"/>
                <a:cs typeface="Calibri" panose="020F0502020204030204" pitchFamily="34" charset="0"/>
              </a:rPr>
              <a:t>Navas-Acien</a:t>
            </a:r>
            <a:r>
              <a:rPr lang="en-US" altLang="en-US" sz="2600" b="1" dirty="0">
                <a:latin typeface="Calibri" panose="020F0502020204030204" pitchFamily="34" charset="0"/>
                <a:cs typeface="Calibri" panose="020F0502020204030204" pitchFamily="34" charset="0"/>
              </a:rPr>
              <a:t>, MD, PhD</a:t>
            </a:r>
            <a:endParaRPr lang="en-US" altLang="en-US" sz="2600" b="1" baseline="30000" dirty="0">
              <a:latin typeface="Calibri" panose="020F0502020204030204" pitchFamily="34" charset="0"/>
              <a:cs typeface="Calibri" panose="020F0502020204030204" pitchFamily="34" charset="0"/>
            </a:endParaRPr>
          </a:p>
          <a:p>
            <a:r>
              <a:rPr lang="en-US" altLang="en-US" b="1" dirty="0">
                <a:latin typeface="Calibri" panose="020F0502020204030204" pitchFamily="34" charset="0"/>
                <a:cs typeface="Calibri" panose="020F0502020204030204" pitchFamily="34" charset="0"/>
              </a:rPr>
              <a:t>Professor and Vice-Chair of Research</a:t>
            </a:r>
          </a:p>
          <a:p>
            <a:r>
              <a:rPr lang="en-US" altLang="en-US" b="1" dirty="0">
                <a:latin typeface="Calibri" panose="020F0502020204030204" pitchFamily="34" charset="0"/>
                <a:cs typeface="Calibri" panose="020F0502020204030204" pitchFamily="34" charset="0"/>
              </a:rPr>
              <a:t>Department of Environmental Health Sciences</a:t>
            </a:r>
          </a:p>
          <a:p>
            <a:r>
              <a:rPr lang="en-US" altLang="en-US" b="1" dirty="0">
                <a:latin typeface="Calibri" panose="020F0502020204030204" pitchFamily="34" charset="0"/>
                <a:cs typeface="Calibri" panose="020F0502020204030204" pitchFamily="34" charset="0"/>
              </a:rPr>
              <a:t>Director, Columbia Northern Plains Superfund Research Program</a:t>
            </a:r>
          </a:p>
          <a:p>
            <a:r>
              <a:rPr lang="en-US" altLang="en-US" b="1" dirty="0">
                <a:latin typeface="Calibri" panose="020F0502020204030204" pitchFamily="34" charset="0"/>
                <a:cs typeface="Calibri" panose="020F0502020204030204" pitchFamily="34" charset="0"/>
              </a:rPr>
              <a:t>Columbia University Mailman School of Public Health</a:t>
            </a:r>
          </a:p>
          <a:p>
            <a:endParaRPr lang="en-US" altLang="en-US" b="1" dirty="0">
              <a:latin typeface="Calibri" panose="020F0502020204030204" pitchFamily="34" charset="0"/>
              <a:cs typeface="Calibri" panose="020F0502020204030204" pitchFamily="34" charset="0"/>
            </a:endParaRPr>
          </a:p>
          <a:p>
            <a:r>
              <a:rPr lang="en-US" altLang="en-US" b="1" dirty="0">
                <a:latin typeface="Calibri" panose="020F0502020204030204" pitchFamily="34" charset="0"/>
                <a:cs typeface="Calibri" panose="020F0502020204030204" pitchFamily="34" charset="0"/>
              </a:rPr>
              <a:t>January 19, 2023</a:t>
            </a:r>
          </a:p>
          <a:p>
            <a:endParaRPr lang="en-US" altLang="en-US" b="1" dirty="0">
              <a:latin typeface="Calibri" panose="020F0502020204030204" pitchFamily="34" charset="0"/>
              <a:cs typeface="Calibri" panose="020F0502020204030204" pitchFamily="34" charset="0"/>
            </a:endParaRPr>
          </a:p>
        </p:txBody>
      </p:sp>
      <p:sp>
        <p:nvSpPr>
          <p:cNvPr id="7169" name="Rectangle 2"/>
          <p:cNvSpPr>
            <a:spLocks noGrp="1" noChangeArrowheads="1"/>
          </p:cNvSpPr>
          <p:nvPr>
            <p:ph type="ctrTitle"/>
          </p:nvPr>
        </p:nvSpPr>
        <p:spPr>
          <a:xfrm>
            <a:off x="2006210" y="1424928"/>
            <a:ext cx="8844749" cy="1126748"/>
          </a:xfrm>
        </p:spPr>
        <p:txBody>
          <a:bodyPr>
            <a:normAutofit fontScale="90000"/>
          </a:bodyPr>
          <a:lstStyle/>
          <a:p>
            <a:pPr>
              <a:lnSpc>
                <a:spcPct val="110000"/>
              </a:lnSpc>
              <a:defRPr/>
            </a:pPr>
            <a:r>
              <a:rPr lang="en-US" sz="4400" b="1" dirty="0">
                <a:solidFill>
                  <a:srgbClr val="0070C0"/>
                </a:solidFill>
                <a:latin typeface="+mn-lt"/>
                <a:ea typeface="MS PGothic" charset="0"/>
              </a:rPr>
              <a:t>Cardiovascular Effects of Lead Exposure</a:t>
            </a:r>
            <a:endParaRPr lang="en-US" sz="4800" b="1" dirty="0">
              <a:solidFill>
                <a:srgbClr val="0070C0"/>
              </a:solidFill>
              <a:latin typeface="+mn-lt"/>
              <a:ea typeface="MS PGothic" charset="0"/>
            </a:endParaRPr>
          </a:p>
        </p:txBody>
      </p:sp>
      <p:pic>
        <p:nvPicPr>
          <p:cNvPr id="15" name="Picture 3">
            <a:extLst>
              <a:ext uri="{FF2B5EF4-FFF2-40B4-BE49-F238E27FC236}">
                <a16:creationId xmlns:a16="http://schemas.microsoft.com/office/drawing/2014/main" id="{12CC61B3-BCF4-AB45-83B1-4677D4900B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4264" y="222688"/>
            <a:ext cx="4170082" cy="1018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734F0D1-5000-43E2-6CCE-9B324D82E3E6}"/>
              </a:ext>
            </a:extLst>
          </p:cNvPr>
          <p:cNvPicPr>
            <a:picLocks noChangeAspect="1"/>
          </p:cNvPicPr>
          <p:nvPr/>
        </p:nvPicPr>
        <p:blipFill>
          <a:blip r:embed="rId4"/>
          <a:stretch>
            <a:fillRect/>
          </a:stretch>
        </p:blipFill>
        <p:spPr>
          <a:xfrm>
            <a:off x="4886387" y="5693241"/>
            <a:ext cx="2639052" cy="771897"/>
          </a:xfrm>
          <a:prstGeom prst="rect">
            <a:avLst/>
          </a:prstGeom>
        </p:spPr>
      </p:pic>
      <p:pic>
        <p:nvPicPr>
          <p:cNvPr id="3" name="Picture 3">
            <a:extLst>
              <a:ext uri="{FF2B5EF4-FFF2-40B4-BE49-F238E27FC236}">
                <a16:creationId xmlns:a16="http://schemas.microsoft.com/office/drawing/2014/main" id="{A569AD2F-BF59-0CD5-CF19-00506AB0D8E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19620" y="238197"/>
            <a:ext cx="1056121" cy="102379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6" name="Picture 2" descr="National Health &amp; Nutrition Examination Survey (NHANES)">
            <a:extLst>
              <a:ext uri="{FF2B5EF4-FFF2-40B4-BE49-F238E27FC236}">
                <a16:creationId xmlns:a16="http://schemas.microsoft.com/office/drawing/2014/main" id="{06CC2E63-357C-5DFB-732A-0AC187B1D240}"/>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7228832" y="123392"/>
            <a:ext cx="1512905" cy="10249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4BF4958C-ED75-6791-D16F-7FB2D0D9709E}"/>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8773384" y="335427"/>
            <a:ext cx="1346245" cy="82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Content Placeholder 3">
            <a:extLst>
              <a:ext uri="{FF2B5EF4-FFF2-40B4-BE49-F238E27FC236}">
                <a16:creationId xmlns:a16="http://schemas.microsoft.com/office/drawing/2014/main" id="{9F86BBCB-274F-75F4-D356-420D788FA55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t="-1019"/>
          <a:stretch/>
        </p:blipFill>
        <p:spPr>
          <a:xfrm>
            <a:off x="10249622" y="425737"/>
            <a:ext cx="1588025" cy="648709"/>
          </a:xfrm>
          <a:prstGeom prst="rect">
            <a:avLst/>
          </a:prstGeom>
        </p:spPr>
      </p:pic>
    </p:spTree>
    <p:extLst>
      <p:ext uri="{BB962C8B-B14F-4D97-AF65-F5344CB8AC3E}">
        <p14:creationId xmlns:p14="http://schemas.microsoft.com/office/powerpoint/2010/main" val="2453669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2052252" y="622300"/>
            <a:ext cx="7386638" cy="1119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6452" y="1838001"/>
            <a:ext cx="8718550" cy="912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71253" y="2874114"/>
            <a:ext cx="8126413" cy="3367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28452" y="0"/>
            <a:ext cx="7239000"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Line 8"/>
          <p:cNvSpPr>
            <a:spLocks noChangeShapeType="1"/>
          </p:cNvSpPr>
          <p:nvPr/>
        </p:nvSpPr>
        <p:spPr bwMode="auto">
          <a:xfrm>
            <a:off x="8846752" y="2168200"/>
            <a:ext cx="1143000" cy="0"/>
          </a:xfrm>
          <a:prstGeom prst="line">
            <a:avLst/>
          </a:prstGeom>
          <a:noFill/>
          <a:ln w="38100">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 name="Line 9"/>
          <p:cNvSpPr>
            <a:spLocks noChangeShapeType="1"/>
          </p:cNvSpPr>
          <p:nvPr/>
        </p:nvSpPr>
        <p:spPr bwMode="auto">
          <a:xfrm flipV="1">
            <a:off x="6776652" y="3637700"/>
            <a:ext cx="2895600" cy="0"/>
          </a:xfrm>
          <a:prstGeom prst="line">
            <a:avLst/>
          </a:prstGeom>
          <a:noFill/>
          <a:ln w="2857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 name="Line 9"/>
          <p:cNvSpPr>
            <a:spLocks noChangeShapeType="1"/>
          </p:cNvSpPr>
          <p:nvPr/>
        </p:nvSpPr>
        <p:spPr bwMode="auto">
          <a:xfrm flipV="1">
            <a:off x="1747452" y="3917100"/>
            <a:ext cx="1752600" cy="0"/>
          </a:xfrm>
          <a:prstGeom prst="line">
            <a:avLst/>
          </a:prstGeom>
          <a:noFill/>
          <a:ln w="2857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2" name="Line 9"/>
          <p:cNvSpPr>
            <a:spLocks noChangeShapeType="1"/>
          </p:cNvSpPr>
          <p:nvPr/>
        </p:nvSpPr>
        <p:spPr bwMode="auto">
          <a:xfrm flipV="1">
            <a:off x="1747452" y="4183800"/>
            <a:ext cx="5638800" cy="0"/>
          </a:xfrm>
          <a:prstGeom prst="line">
            <a:avLst/>
          </a:prstGeom>
          <a:noFill/>
          <a:ln w="2857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3" name="Line 9"/>
          <p:cNvSpPr>
            <a:spLocks noChangeShapeType="1"/>
          </p:cNvSpPr>
          <p:nvPr/>
        </p:nvSpPr>
        <p:spPr bwMode="auto">
          <a:xfrm flipV="1">
            <a:off x="5633652" y="4412400"/>
            <a:ext cx="2895600" cy="0"/>
          </a:xfrm>
          <a:prstGeom prst="line">
            <a:avLst/>
          </a:prstGeom>
          <a:noFill/>
          <a:ln w="2857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4" name="Line 9"/>
          <p:cNvSpPr>
            <a:spLocks noChangeShapeType="1"/>
          </p:cNvSpPr>
          <p:nvPr/>
        </p:nvSpPr>
        <p:spPr bwMode="auto">
          <a:xfrm flipV="1">
            <a:off x="4429393" y="5174400"/>
            <a:ext cx="2362200" cy="0"/>
          </a:xfrm>
          <a:prstGeom prst="line">
            <a:avLst/>
          </a:prstGeom>
          <a:noFill/>
          <a:ln w="2857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 name="Line 8"/>
          <p:cNvSpPr>
            <a:spLocks noChangeShapeType="1"/>
          </p:cNvSpPr>
          <p:nvPr/>
        </p:nvSpPr>
        <p:spPr bwMode="auto">
          <a:xfrm>
            <a:off x="8224452" y="3879000"/>
            <a:ext cx="1447800" cy="0"/>
          </a:xfrm>
          <a:prstGeom prst="line">
            <a:avLst/>
          </a:prstGeom>
          <a:noFill/>
          <a:ln w="38100">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 name="Rectangle 1">
            <a:extLst>
              <a:ext uri="{FF2B5EF4-FFF2-40B4-BE49-F238E27FC236}">
                <a16:creationId xmlns:a16="http://schemas.microsoft.com/office/drawing/2014/main" id="{03FA90B7-E919-7048-8C9E-948714537CCB}"/>
              </a:ext>
            </a:extLst>
          </p:cNvPr>
          <p:cNvSpPr/>
          <p:nvPr/>
        </p:nvSpPr>
        <p:spPr>
          <a:xfrm>
            <a:off x="2253144" y="60252"/>
            <a:ext cx="1510147" cy="37314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AAD0BC3-A5E2-8CD1-8E43-5B349917CDF6}"/>
              </a:ext>
            </a:extLst>
          </p:cNvPr>
          <p:cNvSpPr/>
          <p:nvPr/>
        </p:nvSpPr>
        <p:spPr>
          <a:xfrm>
            <a:off x="1681149" y="2784464"/>
            <a:ext cx="5442487" cy="41046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2738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2"/>
          <p:cNvSpPr>
            <a:spLocks noGrp="1" noChangeArrowheads="1"/>
          </p:cNvSpPr>
          <p:nvPr>
            <p:ph type="title"/>
          </p:nvPr>
        </p:nvSpPr>
        <p:spPr>
          <a:xfrm>
            <a:off x="1676400" y="152400"/>
            <a:ext cx="8763000" cy="685800"/>
          </a:xfrm>
        </p:spPr>
        <p:txBody>
          <a:bodyPr>
            <a:normAutofit/>
          </a:bodyPr>
          <a:lstStyle/>
          <a:p>
            <a:pPr algn="ctr"/>
            <a:r>
              <a:rPr lang="en-US" altLang="en-US" sz="3600" b="1" dirty="0">
                <a:solidFill>
                  <a:srgbClr val="0070C0"/>
                </a:solidFill>
              </a:rPr>
              <a:t>Mechanisms of Lead Cardiotoxicity</a:t>
            </a:r>
          </a:p>
        </p:txBody>
      </p:sp>
      <p:pic>
        <p:nvPicPr>
          <p:cNvPr id="2" name="Picture 1">
            <a:extLst>
              <a:ext uri="{FF2B5EF4-FFF2-40B4-BE49-F238E27FC236}">
                <a16:creationId xmlns:a16="http://schemas.microsoft.com/office/drawing/2014/main" id="{0866B3E9-3697-C24A-8FA1-0FB87DFD9958}"/>
              </a:ext>
            </a:extLst>
          </p:cNvPr>
          <p:cNvPicPr>
            <a:picLocks noChangeAspect="1"/>
          </p:cNvPicPr>
          <p:nvPr/>
        </p:nvPicPr>
        <p:blipFill>
          <a:blip r:embed="rId3"/>
          <a:stretch>
            <a:fillRect/>
          </a:stretch>
        </p:blipFill>
        <p:spPr>
          <a:xfrm>
            <a:off x="1894113" y="838201"/>
            <a:ext cx="8016415" cy="5118462"/>
          </a:xfrm>
          <a:prstGeom prst="rect">
            <a:avLst/>
          </a:prstGeom>
        </p:spPr>
      </p:pic>
      <p:sp>
        <p:nvSpPr>
          <p:cNvPr id="6" name="Text Box 3">
            <a:extLst>
              <a:ext uri="{FF2B5EF4-FFF2-40B4-BE49-F238E27FC236}">
                <a16:creationId xmlns:a16="http://schemas.microsoft.com/office/drawing/2014/main" id="{C5A30B05-9C31-1D47-B2D7-C2F73EF1854E}"/>
              </a:ext>
            </a:extLst>
          </p:cNvPr>
          <p:cNvSpPr txBox="1">
            <a:spLocks noChangeArrowheads="1"/>
          </p:cNvSpPr>
          <p:nvPr/>
        </p:nvSpPr>
        <p:spPr bwMode="auto">
          <a:xfrm>
            <a:off x="463722" y="6197384"/>
            <a:ext cx="286078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a:solidFill>
                  <a:schemeClr val="tx1"/>
                </a:solidFill>
                <a:latin typeface="Times" charset="0"/>
              </a:defRPr>
            </a:lvl1pPr>
            <a:lvl2pPr marL="742950" indent="-285750">
              <a:defRPr>
                <a:solidFill>
                  <a:schemeClr val="tx1"/>
                </a:solidFill>
                <a:latin typeface="Times" charset="0"/>
              </a:defRPr>
            </a:lvl2pPr>
            <a:lvl3pPr marL="1143000" indent="-228600">
              <a:defRPr>
                <a:solidFill>
                  <a:schemeClr val="tx1"/>
                </a:solidFill>
                <a:latin typeface="Times" charset="0"/>
              </a:defRPr>
            </a:lvl3pPr>
            <a:lvl4pPr marL="1600200" indent="-228600">
              <a:defRPr>
                <a:solidFill>
                  <a:schemeClr val="tx1"/>
                </a:solidFill>
                <a:latin typeface="Times" charset="0"/>
              </a:defRPr>
            </a:lvl4pPr>
            <a:lvl5pPr marL="2057400" indent="-228600">
              <a:defRPr>
                <a:solidFill>
                  <a:schemeClr val="tx1"/>
                </a:solidFill>
                <a:latin typeface="Times" charset="0"/>
              </a:defRPr>
            </a:lvl5pPr>
            <a:lvl6pPr marL="2514600" indent="-228600" eaLnBrk="0" fontAlgn="base" hangingPunct="0">
              <a:spcBef>
                <a:spcPct val="0"/>
              </a:spcBef>
              <a:spcAft>
                <a:spcPct val="0"/>
              </a:spcAft>
              <a:defRPr>
                <a:solidFill>
                  <a:schemeClr val="tx1"/>
                </a:solidFill>
                <a:latin typeface="Times" charset="0"/>
              </a:defRPr>
            </a:lvl6pPr>
            <a:lvl7pPr marL="2971800" indent="-228600" eaLnBrk="0" fontAlgn="base" hangingPunct="0">
              <a:spcBef>
                <a:spcPct val="0"/>
              </a:spcBef>
              <a:spcAft>
                <a:spcPct val="0"/>
              </a:spcAft>
              <a:defRPr>
                <a:solidFill>
                  <a:schemeClr val="tx1"/>
                </a:solidFill>
                <a:latin typeface="Times" charset="0"/>
              </a:defRPr>
            </a:lvl7pPr>
            <a:lvl8pPr marL="3429000" indent="-228600" eaLnBrk="0" fontAlgn="base" hangingPunct="0">
              <a:spcBef>
                <a:spcPct val="0"/>
              </a:spcBef>
              <a:spcAft>
                <a:spcPct val="0"/>
              </a:spcAft>
              <a:defRPr>
                <a:solidFill>
                  <a:schemeClr val="tx1"/>
                </a:solidFill>
                <a:latin typeface="Times" charset="0"/>
              </a:defRPr>
            </a:lvl8pPr>
            <a:lvl9pPr marL="3886200" indent="-228600" eaLnBrk="0" fontAlgn="base" hangingPunct="0">
              <a:spcBef>
                <a:spcPct val="0"/>
              </a:spcBef>
              <a:spcAft>
                <a:spcPct val="0"/>
              </a:spcAft>
              <a:defRPr>
                <a:solidFill>
                  <a:schemeClr val="tx1"/>
                </a:solidFill>
                <a:latin typeface="Times" charset="0"/>
              </a:defRPr>
            </a:lvl9pPr>
          </a:lstStyle>
          <a:p>
            <a:r>
              <a:rPr lang="en-US" altLang="en-US" dirty="0" err="1">
                <a:latin typeface="Arial" pitchFamily="34" charset="0"/>
              </a:rPr>
              <a:t>Ujueta</a:t>
            </a:r>
            <a:r>
              <a:rPr lang="en-US" altLang="en-US" dirty="0">
                <a:latin typeface="Arial" pitchFamily="34" charset="0"/>
              </a:rPr>
              <a:t> et al. Tox Sci  2021</a:t>
            </a:r>
          </a:p>
        </p:txBody>
      </p:sp>
      <p:sp>
        <p:nvSpPr>
          <p:cNvPr id="3" name="TextBox 2">
            <a:extLst>
              <a:ext uri="{FF2B5EF4-FFF2-40B4-BE49-F238E27FC236}">
                <a16:creationId xmlns:a16="http://schemas.microsoft.com/office/drawing/2014/main" id="{11826C8E-1820-AB49-9062-87018011493B}"/>
              </a:ext>
            </a:extLst>
          </p:cNvPr>
          <p:cNvSpPr txBox="1"/>
          <p:nvPr/>
        </p:nvSpPr>
        <p:spPr>
          <a:xfrm>
            <a:off x="7138459" y="5897948"/>
            <a:ext cx="2024337" cy="369332"/>
          </a:xfrm>
          <a:prstGeom prst="rect">
            <a:avLst/>
          </a:prstGeom>
          <a:noFill/>
        </p:spPr>
        <p:txBody>
          <a:bodyPr wrap="none" rtlCol="0">
            <a:spAutoFit/>
          </a:bodyPr>
          <a:lstStyle/>
          <a:p>
            <a:r>
              <a:rPr lang="en-US" dirty="0"/>
              <a:t>Credit: </a:t>
            </a:r>
            <a:r>
              <a:rPr lang="en-US" dirty="0" err="1"/>
              <a:t>Koren</a:t>
            </a:r>
            <a:r>
              <a:rPr lang="en-US" dirty="0"/>
              <a:t> Mann</a:t>
            </a:r>
          </a:p>
        </p:txBody>
      </p:sp>
    </p:spTree>
    <p:extLst>
      <p:ext uri="{BB962C8B-B14F-4D97-AF65-F5344CB8AC3E}">
        <p14:creationId xmlns:p14="http://schemas.microsoft.com/office/powerpoint/2010/main" val="1166585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38E161-3AD3-85C1-41B8-6339987D44B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2045"/>
          <a:stretch/>
        </p:blipFill>
        <p:spPr>
          <a:xfrm>
            <a:off x="1120243" y="1236227"/>
            <a:ext cx="8410588" cy="4378436"/>
          </a:xfrm>
          <a:prstGeom prst="rect">
            <a:avLst/>
          </a:prstGeom>
        </p:spPr>
      </p:pic>
      <p:sp>
        <p:nvSpPr>
          <p:cNvPr id="174081" name="Rectangle 2"/>
          <p:cNvSpPr>
            <a:spLocks noGrp="1" noChangeArrowheads="1"/>
          </p:cNvSpPr>
          <p:nvPr>
            <p:ph type="title"/>
          </p:nvPr>
        </p:nvSpPr>
        <p:spPr>
          <a:xfrm>
            <a:off x="453573" y="276035"/>
            <a:ext cx="9222138" cy="685800"/>
          </a:xfrm>
        </p:spPr>
        <p:txBody>
          <a:bodyPr>
            <a:normAutofit/>
          </a:bodyPr>
          <a:lstStyle/>
          <a:p>
            <a:pPr eaLnBrk="1" hangingPunct="1"/>
            <a:r>
              <a:rPr lang="en-US" sz="3000" dirty="0">
                <a:solidFill>
                  <a:srgbClr val="0070C0"/>
                </a:solidFill>
                <a:latin typeface="Arial" charset="0"/>
                <a:ea typeface="MS PGothic" charset="0"/>
              </a:rPr>
              <a:t>Massive lead exposure in USA in the 20</a:t>
            </a:r>
            <a:r>
              <a:rPr lang="en-US" sz="3000" baseline="30000" dirty="0">
                <a:solidFill>
                  <a:srgbClr val="0070C0"/>
                </a:solidFill>
                <a:latin typeface="Arial" charset="0"/>
                <a:ea typeface="MS PGothic" charset="0"/>
              </a:rPr>
              <a:t>th</a:t>
            </a:r>
            <a:r>
              <a:rPr lang="en-US" sz="3000" dirty="0">
                <a:solidFill>
                  <a:srgbClr val="0070C0"/>
                </a:solidFill>
                <a:latin typeface="Arial" charset="0"/>
                <a:ea typeface="MS PGothic" charset="0"/>
              </a:rPr>
              <a:t> century</a:t>
            </a:r>
          </a:p>
        </p:txBody>
      </p:sp>
      <p:pic>
        <p:nvPicPr>
          <p:cNvPr id="5124" name="Picture 5"/>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1565329" y="5508707"/>
            <a:ext cx="8305800" cy="10732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6" name="TextBox 15"/>
          <p:cNvSpPr txBox="1"/>
          <p:nvPr/>
        </p:nvSpPr>
        <p:spPr>
          <a:xfrm>
            <a:off x="6902450" y="9045575"/>
            <a:ext cx="615950" cy="461665"/>
          </a:xfrm>
          <a:prstGeom prst="rect">
            <a:avLst/>
          </a:prstGeom>
          <a:noFill/>
        </p:spPr>
        <p:txBody>
          <a:bodyPr>
            <a:spAutoFit/>
          </a:bodyPr>
          <a:lstStyle/>
          <a:p>
            <a:pPr>
              <a:defRPr/>
            </a:pPr>
            <a:r>
              <a:rPr lang="en-US" sz="1200" dirty="0"/>
              <a:t>January 2012</a:t>
            </a:r>
          </a:p>
        </p:txBody>
      </p:sp>
      <p:pic>
        <p:nvPicPr>
          <p:cNvPr id="8196" name="Picture 4" descr="Free Icon | Gasoline pump">
            <a:extLst>
              <a:ext uri="{FF2B5EF4-FFF2-40B4-BE49-F238E27FC236}">
                <a16:creationId xmlns:a16="http://schemas.microsoft.com/office/drawing/2014/main" id="{7176834A-767C-C84D-A043-E314326E6CE3}"/>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8561335" y="2033912"/>
            <a:ext cx="969496" cy="96949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Paint can, painting, raw, simple, tool, tools icon - Download on Iconfinder">
            <a:extLst>
              <a:ext uri="{FF2B5EF4-FFF2-40B4-BE49-F238E27FC236}">
                <a16:creationId xmlns:a16="http://schemas.microsoft.com/office/drawing/2014/main" id="{7C4F7C0A-C4EC-4947-8949-1D96C080DFC3}"/>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2463584" y="3948623"/>
            <a:ext cx="1073258" cy="10732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Who Is Alice Hamilton? | WBEZ Chicago">
            <a:extLst>
              <a:ext uri="{FF2B5EF4-FFF2-40B4-BE49-F238E27FC236}">
                <a16:creationId xmlns:a16="http://schemas.microsoft.com/office/drawing/2014/main" id="{79E6AF90-E8CB-444E-86E2-40B41D7FF5BE}"/>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10707069" y="373704"/>
            <a:ext cx="1111351" cy="14635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7882E63-8551-8F47-B32F-941B66C56F8E}"/>
              </a:ext>
            </a:extLst>
          </p:cNvPr>
          <p:cNvSpPr txBox="1"/>
          <p:nvPr/>
        </p:nvSpPr>
        <p:spPr>
          <a:xfrm>
            <a:off x="10453255" y="1837237"/>
            <a:ext cx="1552989" cy="369332"/>
          </a:xfrm>
          <a:prstGeom prst="rect">
            <a:avLst/>
          </a:prstGeom>
          <a:noFill/>
        </p:spPr>
        <p:txBody>
          <a:bodyPr wrap="none" rtlCol="0">
            <a:spAutoFit/>
          </a:bodyPr>
          <a:lstStyle/>
          <a:p>
            <a:pPr algn="ctr"/>
            <a:r>
              <a:rPr lang="en-US" dirty="0"/>
              <a:t>Alice Hamilton</a:t>
            </a:r>
          </a:p>
        </p:txBody>
      </p:sp>
      <p:sp>
        <p:nvSpPr>
          <p:cNvPr id="5" name="TextBox 4">
            <a:extLst>
              <a:ext uri="{FF2B5EF4-FFF2-40B4-BE49-F238E27FC236}">
                <a16:creationId xmlns:a16="http://schemas.microsoft.com/office/drawing/2014/main" id="{EBFBAB22-4740-9752-2AD7-5FBA56DADC11}"/>
              </a:ext>
            </a:extLst>
          </p:cNvPr>
          <p:cNvSpPr txBox="1"/>
          <p:nvPr/>
        </p:nvSpPr>
        <p:spPr>
          <a:xfrm>
            <a:off x="7285599" y="857736"/>
            <a:ext cx="1504482" cy="923330"/>
          </a:xfrm>
          <a:prstGeom prst="rect">
            <a:avLst/>
          </a:prstGeom>
          <a:noFill/>
        </p:spPr>
        <p:txBody>
          <a:bodyPr wrap="square" rtlCol="0">
            <a:spAutoFit/>
          </a:bodyPr>
          <a:lstStyle/>
          <a:p>
            <a:pPr algn="ctr"/>
            <a:r>
              <a:rPr lang="en-US" dirty="0"/>
              <a:t>Peak lead production</a:t>
            </a:r>
          </a:p>
          <a:p>
            <a:pPr algn="ctr"/>
            <a:r>
              <a:rPr lang="en-US" b="1" dirty="0"/>
              <a:t>1968</a:t>
            </a:r>
          </a:p>
        </p:txBody>
      </p:sp>
      <p:cxnSp>
        <p:nvCxnSpPr>
          <p:cNvPr id="6" name="Straight Arrow Connector 5">
            <a:extLst>
              <a:ext uri="{FF2B5EF4-FFF2-40B4-BE49-F238E27FC236}">
                <a16:creationId xmlns:a16="http://schemas.microsoft.com/office/drawing/2014/main" id="{65EDB316-82C2-8148-D824-4EB4781EA8F8}"/>
              </a:ext>
            </a:extLst>
          </p:cNvPr>
          <p:cNvCxnSpPr>
            <a:cxnSpLocks/>
          </p:cNvCxnSpPr>
          <p:nvPr/>
        </p:nvCxnSpPr>
        <p:spPr bwMode="auto">
          <a:xfrm>
            <a:off x="7395418" y="976501"/>
            <a:ext cx="14941" cy="6858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746171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1676400" y="152400"/>
            <a:ext cx="8839200" cy="1066800"/>
          </a:xfrm>
        </p:spPr>
        <p:txBody>
          <a:bodyPr>
            <a:normAutofit/>
          </a:bodyPr>
          <a:lstStyle/>
          <a:p>
            <a:pPr algn="ctr"/>
            <a:r>
              <a:rPr lang="en-US" sz="2800" dirty="0">
                <a:solidFill>
                  <a:srgbClr val="0070C0"/>
                </a:solidFill>
                <a:latin typeface="Arial" charset="0"/>
                <a:ea typeface="MS PGothic" charset="0"/>
                <a:cs typeface="Arial" charset="0"/>
              </a:rPr>
              <a:t>More than 1 million cardiovascular disease deaths avoided in the USA in 2010 vs. 1968</a:t>
            </a:r>
          </a:p>
        </p:txBody>
      </p:sp>
      <p:pic>
        <p:nvPicPr>
          <p:cNvPr id="173058" name="Content Placeholder 3" descr="41-Graph-4-16_2012.gif"/>
          <p:cNvPicPr>
            <a:picLocks noGrp="1" noChangeAspect="1"/>
          </p:cNvPicPr>
          <p:nvPr>
            <p:ph idx="1"/>
          </p:nvPr>
        </p:nvPicPr>
        <p:blipFill>
          <a:blip r:embed="rId2" cstate="hqprint">
            <a:extLst>
              <a:ext uri="{28A0092B-C50C-407E-A947-70E740481C1C}">
                <a14:useLocalDpi xmlns:a14="http://schemas.microsoft.com/office/drawing/2010/main"/>
              </a:ext>
            </a:extLst>
          </a:blip>
          <a:srcRect t="-12532" b="-12532"/>
          <a:stretch>
            <a:fillRect/>
          </a:stretch>
        </p:blipFill>
        <p:spPr>
          <a:xfrm>
            <a:off x="1828800" y="914400"/>
            <a:ext cx="8305800" cy="5181600"/>
          </a:xfrm>
        </p:spPr>
      </p:pic>
      <p:sp>
        <p:nvSpPr>
          <p:cNvPr id="173059" name="TextBox 4"/>
          <p:cNvSpPr txBox="1">
            <a:spLocks noChangeArrowheads="1"/>
          </p:cNvSpPr>
          <p:nvPr/>
        </p:nvSpPr>
        <p:spPr bwMode="auto">
          <a:xfrm>
            <a:off x="557212" y="6171798"/>
            <a:ext cx="542448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dirty="0">
                <a:latin typeface="Arial" charset="0"/>
                <a:cs typeface="Arial" charset="0"/>
              </a:rPr>
              <a:t>http://</a:t>
            </a:r>
            <a:r>
              <a:rPr lang="en-US" sz="1400" dirty="0" err="1">
                <a:latin typeface="Arial" charset="0"/>
                <a:cs typeface="Arial" charset="0"/>
              </a:rPr>
              <a:t>www.nhlbi.nih.gov</a:t>
            </a:r>
            <a:r>
              <a:rPr lang="en-US" sz="1400" dirty="0">
                <a:latin typeface="Arial" charset="0"/>
                <a:cs typeface="Arial" charset="0"/>
              </a:rPr>
              <a:t>/about/documents/factbook/2012/chapter4</a:t>
            </a:r>
          </a:p>
        </p:txBody>
      </p:sp>
      <p:pic>
        <p:nvPicPr>
          <p:cNvPr id="5" name="Picture 4"/>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948055" y="6187543"/>
            <a:ext cx="1266825"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6948055" y="5501743"/>
            <a:ext cx="1093343" cy="9780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Box 6">
            <a:extLst>
              <a:ext uri="{FF2B5EF4-FFF2-40B4-BE49-F238E27FC236}">
                <a16:creationId xmlns:a16="http://schemas.microsoft.com/office/drawing/2014/main" id="{527133A9-73C6-F6EE-45BF-3F42BF32949E}"/>
              </a:ext>
            </a:extLst>
          </p:cNvPr>
          <p:cNvSpPr txBox="1"/>
          <p:nvPr/>
        </p:nvSpPr>
        <p:spPr>
          <a:xfrm>
            <a:off x="2811386" y="1993705"/>
            <a:ext cx="1816208" cy="646331"/>
          </a:xfrm>
          <a:prstGeom prst="rect">
            <a:avLst/>
          </a:prstGeom>
          <a:noFill/>
        </p:spPr>
        <p:txBody>
          <a:bodyPr wrap="square" rtlCol="0">
            <a:spAutoFit/>
          </a:bodyPr>
          <a:lstStyle/>
          <a:p>
            <a:pPr algn="ctr"/>
            <a:r>
              <a:rPr lang="en-US" dirty="0">
                <a:solidFill>
                  <a:srgbClr val="FF0000"/>
                </a:solidFill>
              </a:rPr>
              <a:t>Peak CVD deaths</a:t>
            </a:r>
          </a:p>
          <a:p>
            <a:pPr algn="ctr"/>
            <a:r>
              <a:rPr lang="en-US" dirty="0">
                <a:solidFill>
                  <a:srgbClr val="FF0000"/>
                </a:solidFill>
              </a:rPr>
              <a:t>1968</a:t>
            </a:r>
          </a:p>
        </p:txBody>
      </p:sp>
      <p:cxnSp>
        <p:nvCxnSpPr>
          <p:cNvPr id="3" name="Straight Arrow Connector 2">
            <a:extLst>
              <a:ext uri="{FF2B5EF4-FFF2-40B4-BE49-F238E27FC236}">
                <a16:creationId xmlns:a16="http://schemas.microsoft.com/office/drawing/2014/main" id="{34E58DA4-4DA6-C59E-6457-A91EF4FD97D1}"/>
              </a:ext>
            </a:extLst>
          </p:cNvPr>
          <p:cNvCxnSpPr>
            <a:cxnSpLocks/>
          </p:cNvCxnSpPr>
          <p:nvPr/>
        </p:nvCxnSpPr>
        <p:spPr bwMode="auto">
          <a:xfrm>
            <a:off x="4627594" y="1954236"/>
            <a:ext cx="14941" cy="6858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630621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289869" y="721971"/>
            <a:ext cx="1176258" cy="793794"/>
          </a:xfrm>
          <a:prstGeom prst="rect">
            <a:avLst/>
          </a:prstGeom>
        </p:spPr>
      </p:pic>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972154" y="321918"/>
            <a:ext cx="854315" cy="914400"/>
          </a:xfrm>
          <a:prstGeom prst="rect">
            <a:avLst/>
          </a:prstGeom>
        </p:spPr>
      </p:pic>
      <p:sp>
        <p:nvSpPr>
          <p:cNvPr id="7" name="TextBox 6"/>
          <p:cNvSpPr txBox="1"/>
          <p:nvPr/>
        </p:nvSpPr>
        <p:spPr>
          <a:xfrm>
            <a:off x="10466127" y="1310452"/>
            <a:ext cx="1725873" cy="461665"/>
          </a:xfrm>
          <a:prstGeom prst="rect">
            <a:avLst/>
          </a:prstGeom>
          <a:noFill/>
        </p:spPr>
        <p:txBody>
          <a:bodyPr wrap="square" rtlCol="0">
            <a:spAutoFit/>
          </a:bodyPr>
          <a:lstStyle/>
          <a:p>
            <a:pPr algn="ctr"/>
            <a:r>
              <a:rPr lang="en-US" sz="1200" dirty="0">
                <a:latin typeface="Arial"/>
                <a:cs typeface="Arial"/>
              </a:rPr>
              <a:t>Maria </a:t>
            </a:r>
          </a:p>
          <a:p>
            <a:pPr algn="ctr"/>
            <a:r>
              <a:rPr lang="en-US" sz="1200" dirty="0">
                <a:latin typeface="Arial"/>
                <a:cs typeface="Arial"/>
              </a:rPr>
              <a:t>Tellez Plaza</a:t>
            </a:r>
          </a:p>
        </p:txBody>
      </p:sp>
      <p:pic>
        <p:nvPicPr>
          <p:cNvPr id="9" name="Picture 8"/>
          <p:cNvPicPr>
            <a:picLocks noChangeAspect="1"/>
          </p:cNvPicPr>
          <p:nvPr/>
        </p:nvPicPr>
        <p:blipFill rotWithShape="1">
          <a:blip r:embed="rId4" cstate="hqprint">
            <a:extLst>
              <a:ext uri="{28A0092B-C50C-407E-A947-70E740481C1C}">
                <a14:useLocalDpi xmlns:a14="http://schemas.microsoft.com/office/drawing/2010/main"/>
              </a:ext>
            </a:extLst>
          </a:blip>
          <a:srcRect t="17291"/>
          <a:stretch/>
        </p:blipFill>
        <p:spPr>
          <a:xfrm>
            <a:off x="456970" y="2317110"/>
            <a:ext cx="11460939" cy="3652261"/>
          </a:xfrm>
          <a:prstGeom prst="rect">
            <a:avLst/>
          </a:prstGeom>
        </p:spPr>
      </p:pic>
      <p:sp>
        <p:nvSpPr>
          <p:cNvPr id="2" name="TextBox 1"/>
          <p:cNvSpPr txBox="1"/>
          <p:nvPr/>
        </p:nvSpPr>
        <p:spPr>
          <a:xfrm>
            <a:off x="1768261" y="1824799"/>
            <a:ext cx="1290738" cy="400110"/>
          </a:xfrm>
          <a:prstGeom prst="rect">
            <a:avLst/>
          </a:prstGeom>
          <a:noFill/>
        </p:spPr>
        <p:txBody>
          <a:bodyPr wrap="none" rtlCol="0">
            <a:spAutoFit/>
          </a:bodyPr>
          <a:lstStyle/>
          <a:p>
            <a:r>
              <a:rPr lang="en-US" sz="2000" dirty="0"/>
              <a:t>Blood lead</a:t>
            </a:r>
          </a:p>
        </p:txBody>
      </p:sp>
      <p:sp>
        <p:nvSpPr>
          <p:cNvPr id="10" name="TextBox 9"/>
          <p:cNvSpPr txBox="1"/>
          <p:nvPr/>
        </p:nvSpPr>
        <p:spPr>
          <a:xfrm>
            <a:off x="5431404" y="1824799"/>
            <a:ext cx="1788759" cy="400110"/>
          </a:xfrm>
          <a:prstGeom prst="rect">
            <a:avLst/>
          </a:prstGeom>
          <a:noFill/>
        </p:spPr>
        <p:txBody>
          <a:bodyPr wrap="none" rtlCol="0">
            <a:spAutoFit/>
          </a:bodyPr>
          <a:lstStyle/>
          <a:p>
            <a:r>
              <a:rPr lang="en-US" sz="2000" dirty="0"/>
              <a:t>Urine cadmium</a:t>
            </a:r>
          </a:p>
        </p:txBody>
      </p:sp>
      <p:sp>
        <p:nvSpPr>
          <p:cNvPr id="11" name="TextBox 10"/>
          <p:cNvSpPr txBox="1"/>
          <p:nvPr/>
        </p:nvSpPr>
        <p:spPr>
          <a:xfrm>
            <a:off x="9102437" y="1824799"/>
            <a:ext cx="1734001" cy="400110"/>
          </a:xfrm>
          <a:prstGeom prst="rect">
            <a:avLst/>
          </a:prstGeom>
          <a:noFill/>
        </p:spPr>
        <p:txBody>
          <a:bodyPr wrap="none" rtlCol="0">
            <a:spAutoFit/>
          </a:bodyPr>
          <a:lstStyle/>
          <a:p>
            <a:r>
              <a:rPr lang="en-US" sz="2000" dirty="0"/>
              <a:t>All CVD-deaths</a:t>
            </a:r>
            <a:endParaRPr lang="en-US" sz="1200" dirty="0"/>
          </a:p>
        </p:txBody>
      </p:sp>
      <p:sp>
        <p:nvSpPr>
          <p:cNvPr id="12" name="Title 1">
            <a:extLst>
              <a:ext uri="{FF2B5EF4-FFF2-40B4-BE49-F238E27FC236}">
                <a16:creationId xmlns:a16="http://schemas.microsoft.com/office/drawing/2014/main" id="{EE5390C8-9DCA-8B42-8DA9-C31FC5F6638C}"/>
              </a:ext>
            </a:extLst>
          </p:cNvPr>
          <p:cNvSpPr>
            <a:spLocks noGrp="1"/>
          </p:cNvSpPr>
          <p:nvPr>
            <p:ph type="title"/>
          </p:nvPr>
        </p:nvSpPr>
        <p:spPr>
          <a:xfrm>
            <a:off x="365530" y="191701"/>
            <a:ext cx="9948868" cy="685800"/>
          </a:xfrm>
        </p:spPr>
        <p:txBody>
          <a:bodyPr>
            <a:noAutofit/>
          </a:bodyPr>
          <a:lstStyle/>
          <a:p>
            <a:pPr algn="ctr"/>
            <a:r>
              <a:rPr lang="en-US" sz="2800" dirty="0">
                <a:solidFill>
                  <a:srgbClr val="0070C0"/>
                </a:solidFill>
                <a:latin typeface="Arial" charset="0"/>
                <a:ea typeface="MS PGothic" charset="0"/>
                <a:cs typeface="Arial" charset="0"/>
              </a:rPr>
              <a:t>Can temporal changes in lead exposure explain the reduction in CVD mortality observed in the US?</a:t>
            </a:r>
          </a:p>
        </p:txBody>
      </p:sp>
      <p:sp>
        <p:nvSpPr>
          <p:cNvPr id="3" name="TextBox 2">
            <a:extLst>
              <a:ext uri="{FF2B5EF4-FFF2-40B4-BE49-F238E27FC236}">
                <a16:creationId xmlns:a16="http://schemas.microsoft.com/office/drawing/2014/main" id="{51077027-0441-42C5-52CC-CF68195FC0B1}"/>
              </a:ext>
            </a:extLst>
          </p:cNvPr>
          <p:cNvSpPr txBox="1"/>
          <p:nvPr/>
        </p:nvSpPr>
        <p:spPr>
          <a:xfrm>
            <a:off x="600892" y="6262020"/>
            <a:ext cx="4128887" cy="369332"/>
          </a:xfrm>
          <a:prstGeom prst="rect">
            <a:avLst/>
          </a:prstGeom>
          <a:noFill/>
        </p:spPr>
        <p:txBody>
          <a:bodyPr wrap="none" rtlCol="0">
            <a:spAutoFit/>
          </a:bodyPr>
          <a:lstStyle/>
          <a:p>
            <a:r>
              <a:rPr lang="en-US" dirty="0"/>
              <a:t>Ruiz-Hernandez et al. Int J Epidemiol 2017</a:t>
            </a:r>
          </a:p>
        </p:txBody>
      </p:sp>
    </p:spTree>
    <p:extLst>
      <p:ext uri="{BB962C8B-B14F-4D97-AF65-F5344CB8AC3E}">
        <p14:creationId xmlns:p14="http://schemas.microsoft.com/office/powerpoint/2010/main" val="1017909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AEDF4-7078-7733-3CC5-E2F78CF4578B}"/>
              </a:ext>
            </a:extLst>
          </p:cNvPr>
          <p:cNvSpPr>
            <a:spLocks noGrp="1"/>
          </p:cNvSpPr>
          <p:nvPr>
            <p:ph type="title"/>
          </p:nvPr>
        </p:nvSpPr>
        <p:spPr>
          <a:xfrm>
            <a:off x="990600" y="2362200"/>
            <a:ext cx="10515600" cy="1325563"/>
          </a:xfrm>
        </p:spPr>
        <p:txBody>
          <a:bodyPr>
            <a:normAutofit fontScale="90000"/>
          </a:bodyPr>
          <a:lstStyle/>
          <a:p>
            <a:pPr lvl="0" algn="ctr"/>
            <a:r>
              <a:rPr lang="en-US" sz="4400" dirty="0">
                <a:latin typeface="Tw Cen MT" panose="020B0602020104020603" pitchFamily="34" charset="0"/>
              </a:rPr>
              <a:t>Bjorn Larsen and Ernesto Sanchez-</a:t>
            </a:r>
            <a:r>
              <a:rPr lang="en-US" sz="4400" dirty="0" err="1">
                <a:latin typeface="Tw Cen MT" panose="020B0602020104020603" pitchFamily="34" charset="0"/>
              </a:rPr>
              <a:t>Triana</a:t>
            </a:r>
            <a:br>
              <a:rPr lang="en-US" sz="4400" dirty="0">
                <a:latin typeface="Tw Cen MT" panose="020B0602020104020603" pitchFamily="34" charset="0"/>
              </a:rPr>
            </a:br>
            <a:br>
              <a:rPr lang="en-US" sz="4400" dirty="0">
                <a:latin typeface="Tw Cen MT" panose="020B0602020104020603" pitchFamily="34" charset="0"/>
              </a:rPr>
            </a:br>
            <a:r>
              <a:rPr lang="en-US" sz="4400" dirty="0">
                <a:latin typeface="Tw Cen MT" panose="020B0602020104020603" pitchFamily="34" charset="0"/>
              </a:rPr>
              <a:t>World Bank</a:t>
            </a:r>
            <a:br>
              <a:rPr lang="en-US" sz="4400" dirty="0">
                <a:latin typeface="Tw Cen MT" panose="020B0602020104020603" pitchFamily="34" charset="0"/>
              </a:rPr>
            </a:br>
            <a:endParaRPr lang="en-US" dirty="0"/>
          </a:p>
        </p:txBody>
      </p:sp>
      <p:sp>
        <p:nvSpPr>
          <p:cNvPr id="5" name="TextBox 4">
            <a:extLst>
              <a:ext uri="{FF2B5EF4-FFF2-40B4-BE49-F238E27FC236}">
                <a16:creationId xmlns:a16="http://schemas.microsoft.com/office/drawing/2014/main" id="{ABFD55F5-C054-5B80-C54A-7FA47F1A3A19}"/>
              </a:ext>
            </a:extLst>
          </p:cNvPr>
          <p:cNvSpPr txBox="1"/>
          <p:nvPr/>
        </p:nvSpPr>
        <p:spPr>
          <a:xfrm>
            <a:off x="3049859" y="3105835"/>
            <a:ext cx="6099716" cy="646331"/>
          </a:xfrm>
          <a:prstGeom prst="rect">
            <a:avLst/>
          </a:prstGeom>
          <a:noFill/>
        </p:spPr>
        <p:txBody>
          <a:bodyPr wrap="square">
            <a:spAutoFit/>
          </a:bodyPr>
          <a:lstStyle/>
          <a:p>
            <a:pPr lvl="0" algn="l"/>
            <a:r>
              <a:rPr lang="en-US" sz="1800" dirty="0">
                <a:solidFill>
                  <a:schemeClr val="bg1"/>
                </a:solidFill>
                <a:latin typeface="Tw Cen MT" panose="020B0602020104020603" pitchFamily="34" charset="0"/>
              </a:rPr>
              <a:t>Bjorn Larsen and Ernesto Sanchez-</a:t>
            </a:r>
            <a:r>
              <a:rPr lang="en-US" sz="1800" dirty="0" err="1">
                <a:solidFill>
                  <a:schemeClr val="bg1"/>
                </a:solidFill>
                <a:latin typeface="Tw Cen MT" panose="020B0602020104020603" pitchFamily="34" charset="0"/>
              </a:rPr>
              <a:t>Triana</a:t>
            </a:r>
            <a:endParaRPr lang="en-US" sz="1800" dirty="0">
              <a:solidFill>
                <a:schemeClr val="bg1"/>
              </a:solidFill>
              <a:latin typeface="Tw Cen MT" panose="020B0602020104020603" pitchFamily="34" charset="0"/>
            </a:endParaRPr>
          </a:p>
          <a:p>
            <a:pPr lvl="0" algn="l"/>
            <a:r>
              <a:rPr lang="en-US" sz="1800" dirty="0">
                <a:solidFill>
                  <a:schemeClr val="bg1"/>
                </a:solidFill>
                <a:latin typeface="Tw Cen MT" panose="020B0602020104020603" pitchFamily="34" charset="0"/>
              </a:rPr>
              <a:t>World Bank</a:t>
            </a:r>
          </a:p>
        </p:txBody>
      </p:sp>
    </p:spTree>
    <p:extLst>
      <p:ext uri="{BB962C8B-B14F-4D97-AF65-F5344CB8AC3E}">
        <p14:creationId xmlns:p14="http://schemas.microsoft.com/office/powerpoint/2010/main" val="2689742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noGrp="1"/>
          </p:cNvGraphicFramePr>
          <p:nvPr/>
        </p:nvGraphicFramePr>
        <p:xfrm>
          <a:off x="1809750" y="927102"/>
          <a:ext cx="8572500" cy="5010149"/>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2857501" y="1074466"/>
            <a:ext cx="4819313" cy="600164"/>
          </a:xfrm>
          <a:prstGeom prst="rect">
            <a:avLst/>
          </a:prstGeom>
        </p:spPr>
        <p:txBody>
          <a:bodyPr wrap="square">
            <a:spAutoFit/>
          </a:bodyPr>
          <a:lstStyle/>
          <a:p>
            <a:pPr>
              <a:spcBef>
                <a:spcPts val="600"/>
              </a:spcBef>
              <a:tabLst>
                <a:tab pos="2463800" algn="ctr"/>
                <a:tab pos="3835400" algn="ctr"/>
                <a:tab pos="5029200" algn="ctr"/>
                <a:tab pos="6057900" algn="ctr"/>
              </a:tabLst>
            </a:pPr>
            <a:r>
              <a:rPr lang="en-US" sz="1400" b="1" dirty="0">
                <a:latin typeface="Avenir Book"/>
                <a:cs typeface="Arial"/>
              </a:rPr>
              <a:t>EDTA Chelation vs. Placebo</a:t>
            </a:r>
          </a:p>
          <a:p>
            <a:pPr>
              <a:spcBef>
                <a:spcPts val="600"/>
              </a:spcBef>
              <a:tabLst>
                <a:tab pos="2463800" algn="ctr"/>
                <a:tab pos="3835400" algn="ctr"/>
                <a:tab pos="5029200" algn="ctr"/>
                <a:tab pos="6057900" algn="ctr"/>
              </a:tabLst>
            </a:pPr>
            <a:r>
              <a:rPr lang="en-US" sz="1400" dirty="0">
                <a:latin typeface="Avenir Book"/>
                <a:cs typeface="Arial"/>
              </a:rPr>
              <a:t>HR (95% CI): 0.57 (0.36, 0.88); P = 0.0111</a:t>
            </a:r>
          </a:p>
        </p:txBody>
      </p:sp>
      <p:sp>
        <p:nvSpPr>
          <p:cNvPr id="26" name="TextBox 25"/>
          <p:cNvSpPr txBox="1"/>
          <p:nvPr/>
        </p:nvSpPr>
        <p:spPr>
          <a:xfrm>
            <a:off x="1809751" y="5655141"/>
            <a:ext cx="1439333" cy="246221"/>
          </a:xfrm>
          <a:prstGeom prst="rect">
            <a:avLst/>
          </a:prstGeom>
          <a:noFill/>
        </p:spPr>
        <p:txBody>
          <a:bodyPr wrap="square" rtlCol="0">
            <a:spAutoFit/>
          </a:bodyPr>
          <a:lstStyle/>
          <a:p>
            <a:r>
              <a:rPr lang="en-US" sz="1000" b="1" dirty="0">
                <a:solidFill>
                  <a:prstClr val="white"/>
                </a:solidFill>
                <a:latin typeface="Avenir Book"/>
                <a:cs typeface="Arial"/>
              </a:rPr>
              <a:t>Number at Risk:</a:t>
            </a:r>
            <a:endParaRPr lang="en-US" dirty="0">
              <a:latin typeface="Avenir Book"/>
            </a:endParaRPr>
          </a:p>
        </p:txBody>
      </p:sp>
      <p:grpSp>
        <p:nvGrpSpPr>
          <p:cNvPr id="8" name="Group 7"/>
          <p:cNvGrpSpPr/>
          <p:nvPr/>
        </p:nvGrpSpPr>
        <p:grpSpPr>
          <a:xfrm>
            <a:off x="1809751" y="3297768"/>
            <a:ext cx="8688917" cy="2870175"/>
            <a:chOff x="285750" y="3297767"/>
            <a:chExt cx="8688917" cy="2870175"/>
          </a:xfrm>
        </p:grpSpPr>
        <p:sp>
          <p:nvSpPr>
            <p:cNvPr id="21" name="Rectangle 20"/>
            <p:cNvSpPr/>
            <p:nvPr/>
          </p:nvSpPr>
          <p:spPr>
            <a:xfrm>
              <a:off x="285750" y="5983276"/>
              <a:ext cx="8688917" cy="184666"/>
            </a:xfrm>
            <a:prstGeom prst="rect">
              <a:avLst/>
            </a:prstGeom>
          </p:spPr>
          <p:txBody>
            <a:bodyPr wrap="square">
              <a:spAutoFit/>
            </a:bodyPr>
            <a:lstStyle/>
            <a:p>
              <a:pPr>
                <a:spcBef>
                  <a:spcPts val="600"/>
                </a:spcBef>
                <a:tabLst>
                  <a:tab pos="857250" algn="ctr"/>
                  <a:tab pos="1619250" algn="ctr"/>
                  <a:tab pos="2360613" algn="ctr"/>
                  <a:tab pos="3100388" algn="ctr"/>
                  <a:tab pos="3830638" algn="ctr"/>
                  <a:tab pos="4560888" algn="ctr"/>
                  <a:tab pos="5291138" algn="ctr"/>
                  <a:tab pos="6032500" algn="ctr"/>
                  <a:tab pos="6783388" algn="ctr"/>
                  <a:tab pos="7513638" algn="ctr"/>
                  <a:tab pos="8266113" algn="ctr"/>
                </a:tabLst>
              </a:pPr>
              <a:r>
                <a:rPr lang="en-US" sz="600" b="1" dirty="0">
                  <a:solidFill>
                    <a:srgbClr val="CC66FF"/>
                  </a:solidFill>
                  <a:latin typeface="Avenir Book"/>
                  <a:cs typeface="Arial"/>
                </a:rPr>
                <a:t>Placebo	311	293	275	250	227	205	195	174	151	128	83</a:t>
              </a:r>
              <a:endParaRPr lang="en-US" sz="600" dirty="0">
                <a:solidFill>
                  <a:srgbClr val="CC66FF"/>
                </a:solidFill>
                <a:latin typeface="Avenir Book"/>
                <a:cs typeface="Arial"/>
              </a:endParaRPr>
            </a:p>
          </p:txBody>
        </p:sp>
        <p:pic>
          <p:nvPicPr>
            <p:cNvPr id="2" name="Picture 1"/>
            <p:cNvPicPr>
              <a:picLocks noChangeAspect="1"/>
            </p:cNvPicPr>
            <p:nvPr/>
          </p:nvPicPr>
          <p:blipFill>
            <a:blip r:embed="rId4"/>
            <a:stretch>
              <a:fillRect/>
            </a:stretch>
          </p:blipFill>
          <p:spPr>
            <a:xfrm>
              <a:off x="1280583" y="3297767"/>
              <a:ext cx="7327900" cy="1803400"/>
            </a:xfrm>
            <a:prstGeom prst="rect">
              <a:avLst/>
            </a:prstGeom>
          </p:spPr>
        </p:pic>
      </p:grpSp>
      <p:grpSp>
        <p:nvGrpSpPr>
          <p:cNvPr id="7" name="Group 6"/>
          <p:cNvGrpSpPr/>
          <p:nvPr/>
        </p:nvGrpSpPr>
        <p:grpSpPr>
          <a:xfrm>
            <a:off x="1809751" y="3970867"/>
            <a:ext cx="8688917" cy="2104742"/>
            <a:chOff x="285750" y="3970867"/>
            <a:chExt cx="8688917" cy="2104742"/>
          </a:xfrm>
        </p:grpSpPr>
        <p:sp>
          <p:nvSpPr>
            <p:cNvPr id="16" name="Rectangle 15"/>
            <p:cNvSpPr/>
            <p:nvPr/>
          </p:nvSpPr>
          <p:spPr>
            <a:xfrm>
              <a:off x="285750" y="5798610"/>
              <a:ext cx="8688917" cy="276999"/>
            </a:xfrm>
            <a:prstGeom prst="rect">
              <a:avLst/>
            </a:prstGeom>
          </p:spPr>
          <p:txBody>
            <a:bodyPr wrap="square">
              <a:spAutoFit/>
            </a:bodyPr>
            <a:lstStyle/>
            <a:p>
              <a:pPr>
                <a:spcBef>
                  <a:spcPts val="600"/>
                </a:spcBef>
                <a:tabLst>
                  <a:tab pos="857250" algn="ctr"/>
                  <a:tab pos="1619250" algn="ctr"/>
                  <a:tab pos="2360613" algn="ctr"/>
                  <a:tab pos="3100388" algn="ctr"/>
                  <a:tab pos="3830638" algn="ctr"/>
                  <a:tab pos="4560888" algn="ctr"/>
                  <a:tab pos="5291138" algn="ctr"/>
                  <a:tab pos="6032500" algn="ctr"/>
                  <a:tab pos="6783388" algn="ctr"/>
                  <a:tab pos="7513638" algn="ctr"/>
                  <a:tab pos="8266113" algn="ctr"/>
                </a:tabLst>
              </a:pPr>
              <a:r>
                <a:rPr lang="en-US" sz="600" b="1" dirty="0">
                  <a:solidFill>
                    <a:srgbClr val="38C400"/>
                  </a:solidFill>
                  <a:latin typeface="Avenir Book"/>
                  <a:cs typeface="Arial"/>
                </a:rPr>
                <a:t>EDTA </a:t>
              </a:r>
              <a:br>
                <a:rPr lang="en-US" sz="600" b="1" dirty="0">
                  <a:solidFill>
                    <a:srgbClr val="38C400"/>
                  </a:solidFill>
                  <a:latin typeface="Avenir Book"/>
                  <a:cs typeface="Arial"/>
                </a:rPr>
              </a:br>
              <a:r>
                <a:rPr lang="en-US" sz="600" b="1" dirty="0">
                  <a:solidFill>
                    <a:srgbClr val="38C400"/>
                  </a:solidFill>
                  <a:latin typeface="Avenir Book"/>
                  <a:cs typeface="Arial"/>
                </a:rPr>
                <a:t>Chelation	322	303	283	267	251	230	222	211	193	160	101</a:t>
              </a:r>
              <a:endParaRPr lang="en-US" sz="600" dirty="0">
                <a:solidFill>
                  <a:srgbClr val="CC66FF"/>
                </a:solidFill>
                <a:latin typeface="Avenir Book"/>
                <a:cs typeface="Arial"/>
              </a:endParaRPr>
            </a:p>
          </p:txBody>
        </p:sp>
        <p:pic>
          <p:nvPicPr>
            <p:cNvPr id="6" name="Picture 5"/>
            <p:cNvPicPr>
              <a:picLocks noChangeAspect="1"/>
            </p:cNvPicPr>
            <p:nvPr/>
          </p:nvPicPr>
          <p:blipFill>
            <a:blip r:embed="rId5"/>
            <a:stretch>
              <a:fillRect/>
            </a:stretch>
          </p:blipFill>
          <p:spPr>
            <a:xfrm>
              <a:off x="1280583" y="3970867"/>
              <a:ext cx="7327900" cy="1130300"/>
            </a:xfrm>
            <a:prstGeom prst="rect">
              <a:avLst/>
            </a:prstGeom>
          </p:spPr>
        </p:pic>
      </p:grpSp>
      <p:sp>
        <p:nvSpPr>
          <p:cNvPr id="13" name="Title 1"/>
          <p:cNvSpPr>
            <a:spLocks noGrp="1"/>
          </p:cNvSpPr>
          <p:nvPr>
            <p:ph type="title"/>
          </p:nvPr>
        </p:nvSpPr>
        <p:spPr>
          <a:xfrm>
            <a:off x="548640" y="505792"/>
            <a:ext cx="11498580" cy="554999"/>
          </a:xfrm>
        </p:spPr>
        <p:txBody>
          <a:bodyPr>
            <a:noAutofit/>
          </a:bodyPr>
          <a:lstStyle/>
          <a:p>
            <a:r>
              <a:rPr lang="en-US" sz="3800" b="1" dirty="0">
                <a:solidFill>
                  <a:srgbClr val="FFC000"/>
                </a:solidFill>
                <a:cs typeface="Avenir Book"/>
              </a:rPr>
              <a:t>TACT 1 Trial - All cause death – CVD in Diabetes patients</a:t>
            </a:r>
          </a:p>
        </p:txBody>
      </p:sp>
      <p:sp>
        <p:nvSpPr>
          <p:cNvPr id="4" name="TextBox 3"/>
          <p:cNvSpPr txBox="1"/>
          <p:nvPr/>
        </p:nvSpPr>
        <p:spPr>
          <a:xfrm>
            <a:off x="8788400" y="2933700"/>
            <a:ext cx="954370" cy="369332"/>
          </a:xfrm>
          <a:prstGeom prst="rect">
            <a:avLst/>
          </a:prstGeom>
          <a:noFill/>
        </p:spPr>
        <p:txBody>
          <a:bodyPr wrap="none" rtlCol="0">
            <a:spAutoFit/>
          </a:bodyPr>
          <a:lstStyle/>
          <a:p>
            <a:r>
              <a:rPr lang="en-US" dirty="0"/>
              <a:t>Placebo</a:t>
            </a:r>
          </a:p>
        </p:txBody>
      </p:sp>
      <p:sp>
        <p:nvSpPr>
          <p:cNvPr id="9" name="TextBox 8"/>
          <p:cNvSpPr txBox="1"/>
          <p:nvPr/>
        </p:nvSpPr>
        <p:spPr>
          <a:xfrm>
            <a:off x="8915401" y="4349234"/>
            <a:ext cx="664221" cy="369332"/>
          </a:xfrm>
          <a:prstGeom prst="rect">
            <a:avLst/>
          </a:prstGeom>
          <a:noFill/>
        </p:spPr>
        <p:txBody>
          <a:bodyPr wrap="none" rtlCol="0">
            <a:spAutoFit/>
          </a:bodyPr>
          <a:lstStyle/>
          <a:p>
            <a:r>
              <a:rPr lang="en-US" dirty="0"/>
              <a:t>EDTA</a:t>
            </a:r>
          </a:p>
        </p:txBody>
      </p:sp>
    </p:spTree>
    <p:extLst>
      <p:ext uri="{BB962C8B-B14F-4D97-AF65-F5344CB8AC3E}">
        <p14:creationId xmlns:p14="http://schemas.microsoft.com/office/powerpoint/2010/main" val="3398745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7868F3-992E-27B9-4204-12F912CB0456}"/>
              </a:ext>
            </a:extLst>
          </p:cNvPr>
          <p:cNvPicPr>
            <a:picLocks noChangeAspect="1"/>
          </p:cNvPicPr>
          <p:nvPr/>
        </p:nvPicPr>
        <p:blipFill>
          <a:blip r:embed="rId2"/>
          <a:stretch>
            <a:fillRect/>
          </a:stretch>
        </p:blipFill>
        <p:spPr>
          <a:xfrm>
            <a:off x="367283" y="0"/>
            <a:ext cx="10842317" cy="6240780"/>
          </a:xfrm>
          <a:prstGeom prst="rect">
            <a:avLst/>
          </a:prstGeom>
        </p:spPr>
      </p:pic>
    </p:spTree>
    <p:extLst>
      <p:ext uri="{BB962C8B-B14F-4D97-AF65-F5344CB8AC3E}">
        <p14:creationId xmlns:p14="http://schemas.microsoft.com/office/powerpoint/2010/main" val="487502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AEDF4-7078-7733-3CC5-E2F78CF4578B}"/>
              </a:ext>
            </a:extLst>
          </p:cNvPr>
          <p:cNvSpPr>
            <a:spLocks noGrp="1"/>
          </p:cNvSpPr>
          <p:nvPr>
            <p:ph type="title"/>
          </p:nvPr>
        </p:nvSpPr>
        <p:spPr>
          <a:xfrm>
            <a:off x="990600" y="2362200"/>
            <a:ext cx="10515600" cy="1325563"/>
          </a:xfrm>
        </p:spPr>
        <p:txBody>
          <a:bodyPr>
            <a:normAutofit fontScale="90000"/>
          </a:bodyPr>
          <a:lstStyle/>
          <a:p>
            <a:pPr algn="ctr">
              <a:spcAft>
                <a:spcPts val="600"/>
              </a:spcAft>
            </a:pPr>
            <a:r>
              <a:rPr lang="en-US" altLang="en-US" sz="4400" b="1" dirty="0">
                <a:latin typeface="Tw Cen MT" panose="020B0602020104020603" pitchFamily="34" charset="77"/>
                <a:cs typeface="Calibri" panose="020F0502020204030204" pitchFamily="34" charset="0"/>
              </a:rPr>
              <a:t>Rachel Silverman </a:t>
            </a:r>
            <a:r>
              <a:rPr lang="en-US" altLang="en-US" sz="4400" b="1" dirty="0" err="1">
                <a:latin typeface="Tw Cen MT" panose="020B0602020104020603" pitchFamily="34" charset="77"/>
                <a:cs typeface="Calibri" panose="020F0502020204030204" pitchFamily="34" charset="0"/>
              </a:rPr>
              <a:t>Bonnifield</a:t>
            </a:r>
            <a:br>
              <a:rPr lang="en-US" altLang="en-US" sz="4400" b="1" dirty="0">
                <a:latin typeface="Tw Cen MT" panose="020B0602020104020603" pitchFamily="34" charset="77"/>
                <a:cs typeface="Calibri" panose="020F0502020204030204" pitchFamily="34" charset="0"/>
              </a:rPr>
            </a:br>
            <a:br>
              <a:rPr lang="en-US" altLang="en-US" sz="4400" b="1" dirty="0">
                <a:latin typeface="Tw Cen MT" panose="020B0602020104020603" pitchFamily="34" charset="77"/>
                <a:cs typeface="Calibri" panose="020F0502020204030204" pitchFamily="34" charset="0"/>
              </a:rPr>
            </a:br>
            <a:r>
              <a:rPr lang="en-US" altLang="en-US" sz="4400" b="1" dirty="0">
                <a:latin typeface="Tw Cen MT" panose="020B0602020104020603" pitchFamily="34" charset="77"/>
                <a:cs typeface="Calibri" panose="020F0502020204030204" pitchFamily="34" charset="0"/>
              </a:rPr>
              <a:t>Center for Global Development</a:t>
            </a:r>
            <a:endParaRPr lang="en-US" altLang="en-US" sz="4400" b="1" baseline="30000" dirty="0">
              <a:latin typeface="Tw Cen MT" panose="020B0602020104020603" pitchFamily="34" charset="77"/>
              <a:cs typeface="Calibri" panose="020F0502020204030204" pitchFamily="34" charset="0"/>
            </a:endParaRPr>
          </a:p>
        </p:txBody>
      </p:sp>
    </p:spTree>
    <p:extLst>
      <p:ext uri="{BB962C8B-B14F-4D97-AF65-F5344CB8AC3E}">
        <p14:creationId xmlns:p14="http://schemas.microsoft.com/office/powerpoint/2010/main" val="2403083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1"/>
          <p:cNvSpPr txBox="1">
            <a:spLocks noGrp="1"/>
          </p:cNvSpPr>
          <p:nvPr>
            <p:ph type="ctrTitle"/>
          </p:nvPr>
        </p:nvSpPr>
        <p:spPr>
          <a:xfrm>
            <a:off x="1358089" y="871628"/>
            <a:ext cx="9475823" cy="2736800"/>
          </a:xfrm>
          <a:prstGeom prst="rect">
            <a:avLst/>
          </a:prstGeom>
        </p:spPr>
        <p:txBody>
          <a:bodyPr spcFirstLastPara="1" wrap="square" lIns="121900" tIns="121900" rIns="121900" bIns="121900" anchor="b" anchorCtr="0">
            <a:noAutofit/>
          </a:bodyPr>
          <a:lstStyle/>
          <a:p>
            <a:pPr>
              <a:buNone/>
            </a:pPr>
            <a:r>
              <a:rPr lang="en-GB" sz="4800" b="1" dirty="0">
                <a:solidFill>
                  <a:schemeClr val="dk1"/>
                </a:solidFill>
                <a:latin typeface="Calibri"/>
                <a:ea typeface="Calibri"/>
                <a:cs typeface="Calibri"/>
                <a:sym typeface="Calibri"/>
              </a:rPr>
              <a:t>Can Lead Poisoning Explain Low Test Scores in Poor Countries?</a:t>
            </a:r>
            <a:endParaRPr lang="en-US" sz="4800" b="1" dirty="0">
              <a:solidFill>
                <a:schemeClr val="dk1"/>
              </a:solidFill>
              <a:latin typeface="Calibri"/>
              <a:ea typeface="Calibri"/>
              <a:cs typeface="Calibri"/>
              <a:sym typeface="Calibri"/>
            </a:endParaRPr>
          </a:p>
        </p:txBody>
      </p:sp>
      <p:sp>
        <p:nvSpPr>
          <p:cNvPr id="57" name="Google Shape;57;p11"/>
          <p:cNvSpPr txBox="1">
            <a:spLocks noGrp="1"/>
          </p:cNvSpPr>
          <p:nvPr>
            <p:ph type="subTitle" idx="1"/>
          </p:nvPr>
        </p:nvSpPr>
        <p:spPr>
          <a:xfrm>
            <a:off x="415600" y="4053702"/>
            <a:ext cx="11360800" cy="2010495"/>
          </a:xfrm>
          <a:prstGeom prst="rect">
            <a:avLst/>
          </a:prstGeom>
        </p:spPr>
        <p:txBody>
          <a:bodyPr spcFirstLastPara="1" wrap="square" lIns="68567" tIns="34267" rIns="68567" bIns="34267" anchor="t" anchorCtr="0">
            <a:normAutofit/>
          </a:bodyPr>
          <a:lstStyle/>
          <a:p>
            <a:pPr marL="0" indent="0"/>
            <a:r>
              <a:rPr lang="en-GB" sz="3467" dirty="0">
                <a:latin typeface="Calibri"/>
                <a:ea typeface="Calibri"/>
                <a:cs typeface="Calibri"/>
                <a:sym typeface="Calibri"/>
              </a:rPr>
              <a:t>14 September 2023</a:t>
            </a:r>
          </a:p>
          <a:p>
            <a:pPr marL="0" indent="0"/>
            <a:r>
              <a:rPr kumimoji="0" lang="en-GB" sz="2267" b="1" i="0" u="none" strike="noStrike" kern="0" cap="none" spc="0" normalizeH="0" baseline="0" noProof="0" dirty="0">
                <a:ln>
                  <a:noFill/>
                </a:ln>
                <a:solidFill>
                  <a:srgbClr val="384749"/>
                </a:solidFill>
                <a:effectLst/>
                <a:uLnTx/>
                <a:uFillTx/>
                <a:latin typeface="Calibri"/>
                <a:ea typeface="Calibri"/>
                <a:cs typeface="Calibri"/>
                <a:sym typeface="Calibri"/>
              </a:rPr>
              <a:t>Rachel Silverman </a:t>
            </a:r>
            <a:r>
              <a:rPr kumimoji="0" lang="en-GB" sz="2267" b="1" i="0" u="none" strike="noStrike" kern="0" cap="none" spc="0" normalizeH="0" baseline="0" noProof="0" dirty="0" err="1">
                <a:ln>
                  <a:noFill/>
                </a:ln>
                <a:solidFill>
                  <a:srgbClr val="384749"/>
                </a:solidFill>
                <a:effectLst/>
                <a:uLnTx/>
                <a:uFillTx/>
                <a:latin typeface="Calibri"/>
                <a:ea typeface="Calibri"/>
                <a:cs typeface="Calibri"/>
                <a:sym typeface="Calibri"/>
              </a:rPr>
              <a:t>Bonnifield</a:t>
            </a:r>
            <a:r>
              <a:rPr kumimoji="0" lang="en-GB" sz="2267" b="1" i="0" u="none" strike="noStrike" kern="0" cap="none" spc="0" normalizeH="0" baseline="0" noProof="0" dirty="0">
                <a:ln>
                  <a:noFill/>
                </a:ln>
                <a:solidFill>
                  <a:srgbClr val="384749"/>
                </a:solidFill>
                <a:effectLst/>
                <a:uLnTx/>
                <a:uFillTx/>
                <a:latin typeface="Calibri"/>
                <a:ea typeface="Calibri"/>
                <a:cs typeface="Calibri"/>
                <a:sym typeface="Calibri"/>
              </a:rPr>
              <a:t>, Senior Fellow, </a:t>
            </a:r>
            <a:r>
              <a:rPr kumimoji="0" lang="en-GB" sz="2267" b="1" i="0" u="none" strike="noStrike" kern="0" cap="none" spc="0" normalizeH="0" baseline="0" noProof="0" dirty="0" err="1">
                <a:ln>
                  <a:noFill/>
                </a:ln>
                <a:solidFill>
                  <a:srgbClr val="384749"/>
                </a:solidFill>
                <a:effectLst/>
                <a:uLnTx/>
                <a:uFillTx/>
                <a:latin typeface="Calibri"/>
                <a:ea typeface="Calibri"/>
                <a:cs typeface="Calibri"/>
                <a:sym typeface="Calibri"/>
              </a:rPr>
              <a:t>Center</a:t>
            </a:r>
            <a:r>
              <a:rPr kumimoji="0" lang="en-GB" sz="2267" b="1" i="0" u="none" strike="noStrike" kern="0" cap="none" spc="0" normalizeH="0" baseline="0" noProof="0" dirty="0">
                <a:ln>
                  <a:noFill/>
                </a:ln>
                <a:solidFill>
                  <a:srgbClr val="384749"/>
                </a:solidFill>
                <a:effectLst/>
                <a:uLnTx/>
                <a:uFillTx/>
                <a:latin typeface="Calibri"/>
                <a:ea typeface="Calibri"/>
                <a:cs typeface="Calibri"/>
                <a:sym typeface="Calibri"/>
              </a:rPr>
              <a:t> for Global Development</a:t>
            </a:r>
            <a:endParaRPr lang="en-GB" sz="1333" dirty="0">
              <a:latin typeface="Calibri"/>
              <a:ea typeface="Calibri"/>
              <a:cs typeface="Calibri"/>
              <a:sym typeface="Calibri"/>
            </a:endParaRPr>
          </a:p>
          <a:p>
            <a:pPr marL="0" indent="0"/>
            <a:r>
              <a:rPr lang="en-GB" sz="2267" dirty="0">
                <a:latin typeface="Calibri"/>
                <a:ea typeface="Calibri"/>
                <a:cs typeface="Calibri"/>
                <a:sym typeface="Calibri"/>
              </a:rPr>
              <a:t>Authors: Lee </a:t>
            </a:r>
            <a:r>
              <a:rPr lang="en-GB" sz="2267" dirty="0" err="1">
                <a:latin typeface="Calibri"/>
                <a:ea typeface="Calibri"/>
                <a:cs typeface="Calibri"/>
                <a:sym typeface="Calibri"/>
              </a:rPr>
              <a:t>Crawfurd</a:t>
            </a:r>
            <a:r>
              <a:rPr lang="en-GB" sz="2267" dirty="0">
                <a:latin typeface="Calibri"/>
                <a:ea typeface="Calibri"/>
                <a:cs typeface="Calibri"/>
                <a:sym typeface="Calibri"/>
              </a:rPr>
              <a:t>, Rory Todd, Susannah Hares, Justin </a:t>
            </a:r>
            <a:r>
              <a:rPr lang="en-GB" sz="2267" dirty="0" err="1">
                <a:latin typeface="Calibri"/>
                <a:ea typeface="Calibri"/>
                <a:cs typeface="Calibri"/>
                <a:sym typeface="Calibri"/>
              </a:rPr>
              <a:t>Sandefur</a:t>
            </a:r>
            <a:endParaRPr lang="en-GB" sz="2267" b="1" dirty="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1026" name="Picture 2">
            <a:extLst>
              <a:ext uri="{FF2B5EF4-FFF2-40B4-BE49-F238E27FC236}">
                <a16:creationId xmlns:a16="http://schemas.microsoft.com/office/drawing/2014/main" id="{24B252C2-0C74-1A9E-CB2A-9903F8FC4F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5385" y="1492537"/>
            <a:ext cx="7257119" cy="46468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87B6D00-F469-2A3D-89B2-B99A80906AC6}"/>
              </a:ext>
            </a:extLst>
          </p:cNvPr>
          <p:cNvSpPr txBox="1"/>
          <p:nvPr/>
        </p:nvSpPr>
        <p:spPr>
          <a:xfrm>
            <a:off x="405384" y="437571"/>
            <a:ext cx="7982712" cy="913199"/>
          </a:xfrm>
          <a:prstGeom prst="rect">
            <a:avLst/>
          </a:prstGeom>
          <a:noFill/>
        </p:spPr>
        <p:txBody>
          <a:bodyPr wrap="square">
            <a:spAutoFit/>
          </a:bodyPr>
          <a:lstStyle/>
          <a:p>
            <a:pPr defTabSz="1219170">
              <a:buClr>
                <a:srgbClr val="000000"/>
              </a:buClr>
            </a:pPr>
            <a:r>
              <a:rPr lang="en-US" sz="2667" b="1" kern="0" dirty="0">
                <a:solidFill>
                  <a:srgbClr val="1A272A"/>
                </a:solidFill>
                <a:latin typeface="Sofia Pro Semi Bold" pitchFamily="2" charset="0"/>
                <a:cs typeface="Arial"/>
                <a:sym typeface="Arial"/>
              </a:rPr>
              <a:t>Stylized Fact: Reading proficiency is low in developing countries, and lead exposure is high</a:t>
            </a:r>
            <a:endParaRPr lang="en-US" sz="2667" b="1" kern="0" dirty="0">
              <a:solidFill>
                <a:srgbClr val="000000"/>
              </a:solidFill>
              <a:latin typeface="Sofia Pro Semi Bold" pitchFamily="2" charset="0"/>
              <a:cs typeface="Arial"/>
              <a:sym typeface="Arial"/>
            </a:endParaRPr>
          </a:p>
        </p:txBody>
      </p:sp>
      <p:sp>
        <p:nvSpPr>
          <p:cNvPr id="5" name="TextBox 4">
            <a:extLst>
              <a:ext uri="{FF2B5EF4-FFF2-40B4-BE49-F238E27FC236}">
                <a16:creationId xmlns:a16="http://schemas.microsoft.com/office/drawing/2014/main" id="{91D23195-AFF8-8BBC-F226-6144E42318A7}"/>
              </a:ext>
            </a:extLst>
          </p:cNvPr>
          <p:cNvSpPr txBox="1"/>
          <p:nvPr/>
        </p:nvSpPr>
        <p:spPr>
          <a:xfrm>
            <a:off x="0" y="6332581"/>
            <a:ext cx="12192000" cy="461665"/>
          </a:xfrm>
          <a:prstGeom prst="rect">
            <a:avLst/>
          </a:prstGeom>
          <a:noFill/>
        </p:spPr>
        <p:txBody>
          <a:bodyPr wrap="square">
            <a:spAutoFit/>
          </a:bodyPr>
          <a:lstStyle/>
          <a:p>
            <a:pPr defTabSz="1219170">
              <a:buClr>
                <a:srgbClr val="000000"/>
              </a:buClr>
            </a:pPr>
            <a:r>
              <a:rPr lang="en-US" sz="1200" kern="0" dirty="0">
                <a:solidFill>
                  <a:srgbClr val="384749">
                    <a:lumMod val="20000"/>
                    <a:lumOff val="80000"/>
                  </a:srgbClr>
                </a:solidFill>
                <a:latin typeface="Calibri" panose="020F0502020204030204" pitchFamily="34" charset="0"/>
                <a:cs typeface="Calibri" panose="020F0502020204030204" pitchFamily="34" charset="0"/>
                <a:sym typeface="Arial"/>
              </a:rPr>
              <a:t>Note: The share of children able to read is the World Bank estimate for minimum reading proficiency at the end of primary school. The share of children lead poisoned is calculated from the numerator in the IHME/UNICEF “Toxic Truth” report and the denominator in UN population estimates.</a:t>
            </a:r>
          </a:p>
        </p:txBody>
      </p:sp>
      <p:sp>
        <p:nvSpPr>
          <p:cNvPr id="7" name="TextBox 6">
            <a:extLst>
              <a:ext uri="{FF2B5EF4-FFF2-40B4-BE49-F238E27FC236}">
                <a16:creationId xmlns:a16="http://schemas.microsoft.com/office/drawing/2014/main" id="{7FF12559-F20E-1F93-5FDA-A9022B5C6758}"/>
              </a:ext>
            </a:extLst>
          </p:cNvPr>
          <p:cNvSpPr txBox="1"/>
          <p:nvPr/>
        </p:nvSpPr>
        <p:spPr>
          <a:xfrm>
            <a:off x="7997952" y="1645921"/>
            <a:ext cx="3584448" cy="4933979"/>
          </a:xfrm>
          <a:prstGeom prst="rect">
            <a:avLst/>
          </a:prstGeom>
          <a:noFill/>
        </p:spPr>
        <p:txBody>
          <a:bodyPr wrap="square" rtlCol="0">
            <a:spAutoFit/>
          </a:bodyPr>
          <a:lstStyle/>
          <a:p>
            <a:pPr marL="380990" indent="-380990" defTabSz="1219170">
              <a:buClr>
                <a:srgbClr val="000000"/>
              </a:buClr>
              <a:buFont typeface="Arial" panose="020B0604020202020204" pitchFamily="34" charset="0"/>
              <a:buChar char="•"/>
            </a:pPr>
            <a:r>
              <a:rPr lang="en-US" sz="2133" kern="0" dirty="0">
                <a:solidFill>
                  <a:srgbClr val="000000"/>
                </a:solidFill>
                <a:latin typeface="Calibri" panose="020F0502020204030204" pitchFamily="34" charset="0"/>
                <a:cs typeface="Calibri" panose="020F0502020204030204" pitchFamily="34" charset="0"/>
                <a:sym typeface="Arial"/>
              </a:rPr>
              <a:t>Extensive literature links childhood lead exposure to cognitive and learning deficits</a:t>
            </a:r>
          </a:p>
          <a:p>
            <a:pPr marL="380990" indent="-380990" defTabSz="1219170">
              <a:buClr>
                <a:srgbClr val="000000"/>
              </a:buClr>
              <a:buFont typeface="Arial" panose="020B0604020202020204" pitchFamily="34" charset="0"/>
              <a:buChar char="•"/>
            </a:pPr>
            <a:endParaRPr lang="en-US" sz="2133" kern="0" dirty="0">
              <a:solidFill>
                <a:srgbClr val="000000"/>
              </a:solidFill>
              <a:latin typeface="Calibri" panose="020F0502020204030204" pitchFamily="34" charset="0"/>
              <a:cs typeface="Calibri" panose="020F0502020204030204" pitchFamily="34" charset="0"/>
              <a:sym typeface="Arial"/>
            </a:endParaRPr>
          </a:p>
          <a:p>
            <a:pPr marL="380990" indent="-380990" defTabSz="1219170">
              <a:buClr>
                <a:srgbClr val="000000"/>
              </a:buClr>
              <a:buFont typeface="Arial" panose="020B0604020202020204" pitchFamily="34" charset="0"/>
              <a:buChar char="•"/>
            </a:pPr>
            <a:r>
              <a:rPr lang="en-US" sz="2133" kern="0" dirty="0">
                <a:solidFill>
                  <a:srgbClr val="000000"/>
                </a:solidFill>
                <a:latin typeface="Calibri" panose="020F0502020204030204" pitchFamily="34" charset="0"/>
                <a:cs typeface="Calibri" panose="020F0502020204030204" pitchFamily="34" charset="0"/>
                <a:sym typeface="Arial"/>
              </a:rPr>
              <a:t>Is lead exposure a substantial driver of observed lower education attainment in LMICs?</a:t>
            </a:r>
          </a:p>
          <a:p>
            <a:pPr marL="380990" indent="-380990" defTabSz="1219170">
              <a:buClr>
                <a:srgbClr val="000000"/>
              </a:buClr>
              <a:buFont typeface="Arial" panose="020B0604020202020204" pitchFamily="34" charset="0"/>
              <a:buChar char="•"/>
            </a:pPr>
            <a:endParaRPr lang="en-US" sz="2133" kern="0" dirty="0">
              <a:solidFill>
                <a:srgbClr val="000000"/>
              </a:solidFill>
              <a:latin typeface="Calibri" panose="020F0502020204030204" pitchFamily="34" charset="0"/>
              <a:cs typeface="Calibri" panose="020F0502020204030204" pitchFamily="34" charset="0"/>
              <a:sym typeface="Arial"/>
            </a:endParaRPr>
          </a:p>
          <a:p>
            <a:pPr marL="380990" indent="-380990" defTabSz="1219170">
              <a:buClr>
                <a:srgbClr val="000000"/>
              </a:buClr>
              <a:buFont typeface="Arial" panose="020B0604020202020204" pitchFamily="34" charset="0"/>
              <a:buChar char="•"/>
            </a:pPr>
            <a:r>
              <a:rPr lang="en-US" sz="2133" kern="0" dirty="0">
                <a:solidFill>
                  <a:srgbClr val="000000"/>
                </a:solidFill>
                <a:latin typeface="Calibri" panose="020F0502020204030204" pitchFamily="34" charset="0"/>
                <a:cs typeface="Calibri" panose="020F0502020204030204" pitchFamily="34" charset="0"/>
                <a:sym typeface="Arial"/>
              </a:rPr>
              <a:t>If so, to what extent can it explain observed learning gaps?</a:t>
            </a:r>
          </a:p>
          <a:p>
            <a:pPr marL="380990" indent="-380990" defTabSz="1219170">
              <a:buClr>
                <a:srgbClr val="000000"/>
              </a:buClr>
              <a:buFont typeface="Arial" panose="020B0604020202020204" pitchFamily="34" charset="0"/>
              <a:buChar char="•"/>
            </a:pPr>
            <a:endParaRPr lang="en-US" sz="1867" kern="0" dirty="0">
              <a:solidFill>
                <a:srgbClr val="000000"/>
              </a:solidFill>
              <a:latin typeface="Arial"/>
              <a:cs typeface="Arial"/>
              <a:sym typeface="Arial"/>
            </a:endParaRPr>
          </a:p>
          <a:p>
            <a:pPr marL="380990" indent="-380990" defTabSz="1219170">
              <a:buClr>
                <a:srgbClr val="000000"/>
              </a:buClr>
              <a:buFont typeface="Arial" panose="020B0604020202020204" pitchFamily="34" charset="0"/>
              <a:buChar char="•"/>
            </a:pPr>
            <a:endParaRPr lang="en-US" sz="1867" kern="0" dirty="0">
              <a:solidFill>
                <a:srgbClr val="000000"/>
              </a:solidFill>
              <a:latin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3" name="TextBox 2">
            <a:extLst>
              <a:ext uri="{FF2B5EF4-FFF2-40B4-BE49-F238E27FC236}">
                <a16:creationId xmlns:a16="http://schemas.microsoft.com/office/drawing/2014/main" id="{3144D176-0730-EC24-A07D-79DC0EA573ED}"/>
              </a:ext>
            </a:extLst>
          </p:cNvPr>
          <p:cNvSpPr txBox="1"/>
          <p:nvPr/>
        </p:nvSpPr>
        <p:spPr>
          <a:xfrm>
            <a:off x="368808" y="560831"/>
            <a:ext cx="6102096" cy="790088"/>
          </a:xfrm>
          <a:prstGeom prst="rect">
            <a:avLst/>
          </a:prstGeom>
          <a:noFill/>
        </p:spPr>
        <p:txBody>
          <a:bodyPr wrap="square">
            <a:spAutoFit/>
          </a:bodyPr>
          <a:lstStyle/>
          <a:p>
            <a:pPr defTabSz="1219170">
              <a:buClr>
                <a:srgbClr val="000000"/>
              </a:buClr>
            </a:pPr>
            <a:r>
              <a:rPr lang="en-US" sz="2667" b="1" kern="0" dirty="0">
                <a:solidFill>
                  <a:srgbClr val="1A272A"/>
                </a:solidFill>
                <a:latin typeface="Sofia Pro Semi Bold" pitchFamily="2" charset="0"/>
                <a:cs typeface="Arial"/>
                <a:sym typeface="Arial"/>
              </a:rPr>
              <a:t>Our Approach</a:t>
            </a:r>
          </a:p>
          <a:p>
            <a:pPr defTabSz="1219170">
              <a:buClr>
                <a:srgbClr val="000000"/>
              </a:buClr>
            </a:pPr>
            <a:endParaRPr lang="en-US" sz="1867" b="1" kern="0" dirty="0">
              <a:solidFill>
                <a:srgbClr val="000000"/>
              </a:solidFill>
              <a:latin typeface="Sofia Pro Semi Bold" pitchFamily="2" charset="0"/>
              <a:cs typeface="Arial"/>
              <a:sym typeface="Arial"/>
            </a:endParaRPr>
          </a:p>
        </p:txBody>
      </p:sp>
      <p:sp>
        <p:nvSpPr>
          <p:cNvPr id="4" name="TextBox 3">
            <a:extLst>
              <a:ext uri="{FF2B5EF4-FFF2-40B4-BE49-F238E27FC236}">
                <a16:creationId xmlns:a16="http://schemas.microsoft.com/office/drawing/2014/main" id="{2245CEBB-69A8-3135-885F-09EF57EC87A9}"/>
              </a:ext>
            </a:extLst>
          </p:cNvPr>
          <p:cNvSpPr txBox="1"/>
          <p:nvPr/>
        </p:nvSpPr>
        <p:spPr>
          <a:xfrm>
            <a:off x="368808" y="1475233"/>
            <a:ext cx="11177016" cy="3539623"/>
          </a:xfrm>
          <a:prstGeom prst="rect">
            <a:avLst/>
          </a:prstGeom>
          <a:noFill/>
        </p:spPr>
        <p:txBody>
          <a:bodyPr wrap="square" rtlCol="0">
            <a:spAutoFit/>
          </a:bodyPr>
          <a:lstStyle/>
          <a:p>
            <a:pPr marL="380990" indent="-380990" defTabSz="1219170">
              <a:buClr>
                <a:srgbClr val="000000"/>
              </a:buClr>
              <a:buFont typeface="Arial" panose="020B0604020202020204" pitchFamily="34" charset="0"/>
              <a:buChar char="•"/>
            </a:pPr>
            <a:r>
              <a:rPr lang="en-US" sz="2400" kern="0" dirty="0">
                <a:solidFill>
                  <a:srgbClr val="000000"/>
                </a:solidFill>
                <a:latin typeface="Calibri" panose="020F0502020204030204" pitchFamily="34" charset="0"/>
                <a:cs typeface="Calibri" panose="020F0502020204030204" pitchFamily="34" charset="0"/>
                <a:sym typeface="Arial"/>
              </a:rPr>
              <a:t>Systematic review and meta-analysis of observational studies on the relationship between lead exposure and learning outcomes </a:t>
            </a:r>
          </a:p>
          <a:p>
            <a:pPr marL="380990" indent="-380990" defTabSz="1219170">
              <a:buClr>
                <a:srgbClr val="000000"/>
              </a:buClr>
              <a:buFont typeface="Arial" panose="020B0604020202020204" pitchFamily="34" charset="0"/>
              <a:buChar char="•"/>
            </a:pPr>
            <a:endParaRPr lang="en-US" sz="2400" kern="0" dirty="0">
              <a:solidFill>
                <a:srgbClr val="000000"/>
              </a:solidFill>
              <a:latin typeface="Calibri" panose="020F0502020204030204" pitchFamily="34" charset="0"/>
              <a:cs typeface="Calibri" panose="020F0502020204030204" pitchFamily="34" charset="0"/>
              <a:sym typeface="Arial"/>
            </a:endParaRPr>
          </a:p>
          <a:p>
            <a:pPr marL="380990" indent="-380990" defTabSz="1219170">
              <a:buClr>
                <a:srgbClr val="000000"/>
              </a:buClr>
              <a:buFont typeface="Arial" panose="020B0604020202020204" pitchFamily="34" charset="0"/>
              <a:buChar char="•"/>
            </a:pPr>
            <a:r>
              <a:rPr lang="en-US" sz="2400" kern="0" dirty="0">
                <a:solidFill>
                  <a:srgbClr val="000000"/>
                </a:solidFill>
                <a:latin typeface="Calibri" panose="020F0502020204030204" pitchFamily="34" charset="0"/>
                <a:cs typeface="Calibri" panose="020F0502020204030204" pitchFamily="34" charset="0"/>
                <a:sym typeface="Arial"/>
              </a:rPr>
              <a:t>Adjustments for likely magnitude of unobserved confounding and publication bias</a:t>
            </a:r>
          </a:p>
          <a:p>
            <a:pPr marL="380990" indent="-380990" defTabSz="1219170">
              <a:buClr>
                <a:srgbClr val="000000"/>
              </a:buClr>
              <a:buFont typeface="Arial" panose="020B0604020202020204" pitchFamily="34" charset="0"/>
              <a:buChar char="•"/>
            </a:pPr>
            <a:endParaRPr lang="en-US" sz="2400" kern="0" dirty="0">
              <a:solidFill>
                <a:srgbClr val="000000"/>
              </a:solidFill>
              <a:latin typeface="Calibri" panose="020F0502020204030204" pitchFamily="34" charset="0"/>
              <a:cs typeface="Calibri" panose="020F0502020204030204" pitchFamily="34" charset="0"/>
              <a:sym typeface="Arial"/>
            </a:endParaRPr>
          </a:p>
          <a:p>
            <a:pPr marL="380990" indent="-380990" defTabSz="1219170">
              <a:buClr>
                <a:srgbClr val="000000"/>
              </a:buClr>
              <a:buFont typeface="Arial" panose="020B0604020202020204" pitchFamily="34" charset="0"/>
              <a:buChar char="•"/>
            </a:pPr>
            <a:r>
              <a:rPr lang="en-US" sz="2400" kern="0" dirty="0">
                <a:solidFill>
                  <a:srgbClr val="000000"/>
                </a:solidFill>
                <a:latin typeface="Calibri" panose="020F0502020204030204" pitchFamily="34" charset="0"/>
                <a:cs typeface="Calibri" panose="020F0502020204030204" pitchFamily="34" charset="0"/>
                <a:sym typeface="Arial"/>
              </a:rPr>
              <a:t>Simulation: What is predicted learning gain if blood lead levels (BLLs) in low- and middle-income countries (LMICs) are reduced to US levels? </a:t>
            </a:r>
          </a:p>
          <a:p>
            <a:pPr marL="380990" indent="-380990" defTabSz="1219170">
              <a:buClr>
                <a:srgbClr val="000000"/>
              </a:buClr>
              <a:buFont typeface="Arial" panose="020B0604020202020204" pitchFamily="34" charset="0"/>
              <a:buChar char="•"/>
            </a:pPr>
            <a:endParaRPr lang="en-US" sz="1867" kern="0" dirty="0">
              <a:solidFill>
                <a:srgbClr val="000000"/>
              </a:solidFill>
              <a:latin typeface="Arial"/>
              <a:cs typeface="Arial"/>
              <a:sym typeface="Arial"/>
            </a:endParaRPr>
          </a:p>
          <a:p>
            <a:pPr marL="380990" indent="-380990" defTabSz="1219170">
              <a:buClr>
                <a:srgbClr val="000000"/>
              </a:buClr>
              <a:buFont typeface="Arial" panose="020B0604020202020204" pitchFamily="34" charset="0"/>
              <a:buChar char="•"/>
            </a:pPr>
            <a:endParaRPr lang="en-US" sz="1867" kern="0" dirty="0">
              <a:solidFill>
                <a:srgbClr val="000000"/>
              </a:solidFill>
              <a:latin typeface="Arial"/>
              <a:cs typeface="Arial"/>
              <a:sym typeface="Arial"/>
            </a:endParaRPr>
          </a:p>
          <a:p>
            <a:pPr marL="380990" indent="-380990" defTabSz="1219170">
              <a:buClr>
                <a:srgbClr val="000000"/>
              </a:buClr>
              <a:buFont typeface="Arial" panose="020B0604020202020204" pitchFamily="34" charset="0"/>
              <a:buChar char="•"/>
            </a:pPr>
            <a:endParaRPr lang="en-US" sz="1867" kern="0" dirty="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23848510-4499-10D3-CEFE-4435A97B8FCF}"/>
              </a:ext>
            </a:extLst>
          </p:cNvPr>
          <p:cNvSpPr txBox="1"/>
          <p:nvPr/>
        </p:nvSpPr>
        <p:spPr>
          <a:xfrm>
            <a:off x="-2718816" y="-1463040"/>
            <a:ext cx="184731" cy="379656"/>
          </a:xfrm>
          <a:prstGeom prst="rect">
            <a:avLst/>
          </a:prstGeom>
          <a:noFill/>
        </p:spPr>
        <p:txBody>
          <a:bodyPr wrap="none" rtlCol="0">
            <a:spAutoFit/>
          </a:bodyPr>
          <a:lstStyle/>
          <a:p>
            <a:pPr defTabSz="1219170">
              <a:buClr>
                <a:srgbClr val="000000"/>
              </a:buClr>
            </a:pPr>
            <a:endParaRPr lang="en-US" sz="1867" kern="0" dirty="0">
              <a:solidFill>
                <a:srgbClr val="000000"/>
              </a:solidFill>
              <a:latin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3" name="TextBox 2">
            <a:extLst>
              <a:ext uri="{FF2B5EF4-FFF2-40B4-BE49-F238E27FC236}">
                <a16:creationId xmlns:a16="http://schemas.microsoft.com/office/drawing/2014/main" id="{3144D176-0730-EC24-A07D-79DC0EA573ED}"/>
              </a:ext>
            </a:extLst>
          </p:cNvPr>
          <p:cNvSpPr txBox="1"/>
          <p:nvPr/>
        </p:nvSpPr>
        <p:spPr>
          <a:xfrm>
            <a:off x="368808" y="560831"/>
            <a:ext cx="6102096" cy="1200521"/>
          </a:xfrm>
          <a:prstGeom prst="rect">
            <a:avLst/>
          </a:prstGeom>
          <a:noFill/>
        </p:spPr>
        <p:txBody>
          <a:bodyPr wrap="square">
            <a:spAutoFit/>
          </a:bodyPr>
          <a:lstStyle/>
          <a:p>
            <a:pPr defTabSz="1219170">
              <a:buClr>
                <a:srgbClr val="000000"/>
              </a:buClr>
            </a:pPr>
            <a:r>
              <a:rPr lang="en-US" sz="2667" b="1" kern="0" dirty="0">
                <a:solidFill>
                  <a:srgbClr val="1A272A"/>
                </a:solidFill>
                <a:latin typeface="Sofia Pro Semi Bold" pitchFamily="2" charset="0"/>
                <a:cs typeface="Arial"/>
                <a:sym typeface="Arial"/>
              </a:rPr>
              <a:t>Findings: Relationship Between Lead Exposure and Learning Outcomes </a:t>
            </a:r>
          </a:p>
          <a:p>
            <a:pPr defTabSz="1219170">
              <a:buClr>
                <a:srgbClr val="000000"/>
              </a:buClr>
            </a:pPr>
            <a:endParaRPr lang="en-US" sz="1867" b="1" kern="0" dirty="0">
              <a:solidFill>
                <a:srgbClr val="000000"/>
              </a:solidFill>
              <a:latin typeface="Sofia Pro Semi Bold" pitchFamily="2" charset="0"/>
              <a:cs typeface="Arial"/>
              <a:sym typeface="Arial"/>
            </a:endParaRPr>
          </a:p>
        </p:txBody>
      </p:sp>
      <p:sp>
        <p:nvSpPr>
          <p:cNvPr id="5" name="TextBox 4">
            <a:extLst>
              <a:ext uri="{FF2B5EF4-FFF2-40B4-BE49-F238E27FC236}">
                <a16:creationId xmlns:a16="http://schemas.microsoft.com/office/drawing/2014/main" id="{23848510-4499-10D3-CEFE-4435A97B8FCF}"/>
              </a:ext>
            </a:extLst>
          </p:cNvPr>
          <p:cNvSpPr txBox="1"/>
          <p:nvPr/>
        </p:nvSpPr>
        <p:spPr>
          <a:xfrm>
            <a:off x="-2718816" y="-1463040"/>
            <a:ext cx="184731" cy="379656"/>
          </a:xfrm>
          <a:prstGeom prst="rect">
            <a:avLst/>
          </a:prstGeom>
          <a:noFill/>
        </p:spPr>
        <p:txBody>
          <a:bodyPr wrap="none" rtlCol="0">
            <a:spAutoFit/>
          </a:bodyPr>
          <a:lstStyle/>
          <a:p>
            <a:pPr defTabSz="1219170">
              <a:buClr>
                <a:srgbClr val="000000"/>
              </a:buClr>
            </a:pPr>
            <a:endParaRPr lang="en-US" sz="1867" kern="0" dirty="0">
              <a:solidFill>
                <a:srgbClr val="000000"/>
              </a:solidFill>
              <a:latin typeface="Arial"/>
              <a:cs typeface="Arial"/>
              <a:sym typeface="Arial"/>
            </a:endParaRPr>
          </a:p>
        </p:txBody>
      </p:sp>
      <p:pic>
        <p:nvPicPr>
          <p:cNvPr id="3074" name="Picture 2">
            <a:extLst>
              <a:ext uri="{FF2B5EF4-FFF2-40B4-BE49-F238E27FC236}">
                <a16:creationId xmlns:a16="http://schemas.microsoft.com/office/drawing/2014/main" id="{996315CB-F8B8-4DF3-52B1-B1C3B34E453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8808" y="1536190"/>
            <a:ext cx="6641056" cy="45232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360EF26-0628-A1B5-7004-D659F92D3B63}"/>
              </a:ext>
            </a:extLst>
          </p:cNvPr>
          <p:cNvSpPr txBox="1"/>
          <p:nvPr/>
        </p:nvSpPr>
        <p:spPr>
          <a:xfrm>
            <a:off x="7308838" y="1536190"/>
            <a:ext cx="4514353" cy="4976812"/>
          </a:xfrm>
          <a:prstGeom prst="rect">
            <a:avLst/>
          </a:prstGeom>
          <a:noFill/>
        </p:spPr>
        <p:txBody>
          <a:bodyPr wrap="square" rtlCol="0">
            <a:spAutoFit/>
          </a:bodyPr>
          <a:lstStyle/>
          <a:p>
            <a:pPr marL="380990" indent="-380990" defTabSz="1219170">
              <a:buClr>
                <a:srgbClr val="000000"/>
              </a:buClr>
              <a:buFont typeface="Arial" panose="020B0604020202020204" pitchFamily="34" charset="0"/>
              <a:buChar char="•"/>
            </a:pPr>
            <a:r>
              <a:rPr lang="en-US" sz="1867" kern="0" dirty="0">
                <a:solidFill>
                  <a:srgbClr val="000000"/>
                </a:solidFill>
                <a:latin typeface="Calibri" panose="020F0502020204030204" pitchFamily="34" charset="0"/>
                <a:cs typeface="Calibri" panose="020F0502020204030204" pitchFamily="34" charset="0"/>
                <a:sym typeface="Arial"/>
              </a:rPr>
              <a:t>Naïve (uncorrected) meta-analytic result: A doubling of blood lead levels (1 natural log point increase) is associated with a 0.22 standard deviation reduction in learning outcomes.</a:t>
            </a:r>
          </a:p>
          <a:p>
            <a:pPr marL="380990" indent="-380990" defTabSz="1219170">
              <a:buClr>
                <a:srgbClr val="000000"/>
              </a:buClr>
              <a:buFont typeface="Arial" panose="020B0604020202020204" pitchFamily="34" charset="0"/>
              <a:buChar char="•"/>
            </a:pPr>
            <a:endParaRPr lang="en-US" sz="1867" kern="0" dirty="0">
              <a:solidFill>
                <a:srgbClr val="000000"/>
              </a:solidFill>
              <a:latin typeface="Calibri" panose="020F0502020204030204" pitchFamily="34" charset="0"/>
              <a:cs typeface="Calibri" panose="020F0502020204030204" pitchFamily="34" charset="0"/>
              <a:sym typeface="Arial"/>
            </a:endParaRPr>
          </a:p>
          <a:p>
            <a:pPr marL="380990" indent="-380990" defTabSz="1219170">
              <a:buClr>
                <a:srgbClr val="000000"/>
              </a:buClr>
              <a:buFont typeface="Arial" panose="020B0604020202020204" pitchFamily="34" charset="0"/>
              <a:buChar char="•"/>
            </a:pPr>
            <a:r>
              <a:rPr lang="en-US" sz="1867" kern="0" dirty="0">
                <a:solidFill>
                  <a:srgbClr val="000000"/>
                </a:solidFill>
                <a:latin typeface="Calibri" panose="020F0502020204030204" pitchFamily="34" charset="0"/>
                <a:cs typeface="Calibri" panose="020F0502020204030204" pitchFamily="34" charset="0"/>
                <a:sym typeface="Arial"/>
              </a:rPr>
              <a:t>Corrected for publication bias and estimated magnitude of unobserved confounding: </a:t>
            </a:r>
            <a:r>
              <a:rPr lang="en-US" sz="1867" b="1" kern="0" dirty="0">
                <a:solidFill>
                  <a:srgbClr val="000000"/>
                </a:solidFill>
                <a:latin typeface="Calibri" panose="020F0502020204030204" pitchFamily="34" charset="0"/>
                <a:cs typeface="Calibri" panose="020F0502020204030204" pitchFamily="34" charset="0"/>
                <a:sym typeface="Arial"/>
              </a:rPr>
              <a:t>A doubling of blood lead levels (1 natural log point increase) implies a 0.12 standard deviation reduction in learning outcomes</a:t>
            </a:r>
            <a:r>
              <a:rPr lang="en-US" sz="1867" kern="0" dirty="0">
                <a:solidFill>
                  <a:srgbClr val="000000"/>
                </a:solidFill>
                <a:latin typeface="Calibri" panose="020F0502020204030204" pitchFamily="34" charset="0"/>
                <a:cs typeface="Calibri" panose="020F0502020204030204" pitchFamily="34" charset="0"/>
                <a:sym typeface="Arial"/>
              </a:rPr>
              <a:t>.</a:t>
            </a:r>
          </a:p>
          <a:p>
            <a:pPr marL="380990" indent="-380990" defTabSz="1219170">
              <a:buClr>
                <a:srgbClr val="000000"/>
              </a:buClr>
              <a:buFont typeface="Arial" panose="020B0604020202020204" pitchFamily="34" charset="0"/>
              <a:buChar char="•"/>
            </a:pPr>
            <a:endParaRPr lang="en-US" sz="1867" kern="0" dirty="0">
              <a:solidFill>
                <a:srgbClr val="000000"/>
              </a:solidFill>
              <a:latin typeface="Arial"/>
              <a:cs typeface="Arial"/>
              <a:sym typeface="Arial"/>
            </a:endParaRPr>
          </a:p>
          <a:p>
            <a:pPr marL="380990" indent="-380990" defTabSz="1219170">
              <a:buClr>
                <a:srgbClr val="000000"/>
              </a:buClr>
              <a:buFont typeface="Arial" panose="020B0604020202020204" pitchFamily="34" charset="0"/>
              <a:buChar char="•"/>
            </a:pPr>
            <a:endParaRPr lang="en-US" sz="1867" kern="0" dirty="0">
              <a:solidFill>
                <a:srgbClr val="000000"/>
              </a:solidFill>
              <a:latin typeface="Arial"/>
              <a:cs typeface="Arial"/>
              <a:sym typeface="Arial"/>
            </a:endParaRPr>
          </a:p>
          <a:p>
            <a:pPr marL="380990" indent="-380990" defTabSz="1219170">
              <a:buClr>
                <a:srgbClr val="000000"/>
              </a:buClr>
              <a:buFont typeface="Arial" panose="020B0604020202020204" pitchFamily="34" charset="0"/>
              <a:buChar char="•"/>
            </a:pPr>
            <a:endParaRPr lang="en-US" sz="1867" kern="0" dirty="0">
              <a:solidFill>
                <a:srgbClr val="000000"/>
              </a:solidFill>
              <a:latin typeface="Arial"/>
              <a:cs typeface="Arial"/>
              <a:sym typeface="Arial"/>
            </a:endParaRPr>
          </a:p>
          <a:p>
            <a:pPr marL="380990" indent="-380990" defTabSz="1219170">
              <a:buClr>
                <a:srgbClr val="000000"/>
              </a:buClr>
              <a:buFont typeface="Arial" panose="020B0604020202020204" pitchFamily="34" charset="0"/>
              <a:buChar char="•"/>
            </a:pPr>
            <a:endParaRPr lang="en-US" sz="1867" kern="0" dirty="0">
              <a:solidFill>
                <a:srgbClr val="000000"/>
              </a:solidFill>
              <a:latin typeface="Arial"/>
              <a:cs typeface="Arial"/>
              <a:sym typeface="Arial"/>
            </a:endParaRPr>
          </a:p>
          <a:p>
            <a:pPr marL="380990" indent="-380990" defTabSz="1219170">
              <a:buClr>
                <a:srgbClr val="000000"/>
              </a:buClr>
              <a:buFont typeface="Arial" panose="020B0604020202020204" pitchFamily="34" charset="0"/>
              <a:buChar char="•"/>
            </a:pPr>
            <a:endParaRPr lang="en-US" sz="1867" kern="0" dirty="0">
              <a:solidFill>
                <a:srgbClr val="000000"/>
              </a:solidFill>
              <a:latin typeface="Arial"/>
              <a:cs typeface="Arial"/>
              <a:sym typeface="Arial"/>
            </a:endParaRPr>
          </a:p>
        </p:txBody>
      </p:sp>
    </p:spTree>
    <p:extLst>
      <p:ext uri="{BB962C8B-B14F-4D97-AF65-F5344CB8AC3E}">
        <p14:creationId xmlns:p14="http://schemas.microsoft.com/office/powerpoint/2010/main" val="4156420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3" name="TextBox 2">
            <a:extLst>
              <a:ext uri="{FF2B5EF4-FFF2-40B4-BE49-F238E27FC236}">
                <a16:creationId xmlns:a16="http://schemas.microsoft.com/office/drawing/2014/main" id="{3144D176-0730-EC24-A07D-79DC0EA573ED}"/>
              </a:ext>
            </a:extLst>
          </p:cNvPr>
          <p:cNvSpPr txBox="1"/>
          <p:nvPr/>
        </p:nvSpPr>
        <p:spPr>
          <a:xfrm>
            <a:off x="259080" y="182880"/>
            <a:ext cx="6536635" cy="1200329"/>
          </a:xfrm>
          <a:prstGeom prst="rect">
            <a:avLst/>
          </a:prstGeom>
          <a:noFill/>
        </p:spPr>
        <p:txBody>
          <a:bodyPr wrap="square">
            <a:spAutoFit/>
          </a:bodyPr>
          <a:lstStyle/>
          <a:p>
            <a:pPr defTabSz="1219170">
              <a:buClr>
                <a:srgbClr val="000000"/>
              </a:buClr>
            </a:pPr>
            <a:r>
              <a:rPr lang="en-US" sz="2400" b="1" kern="0" dirty="0">
                <a:solidFill>
                  <a:srgbClr val="1A272A"/>
                </a:solidFill>
                <a:latin typeface="Sofia Pro Semi Bold" pitchFamily="2" charset="0"/>
                <a:cs typeface="Arial"/>
                <a:sym typeface="Arial"/>
              </a:rPr>
              <a:t>Simulation: Lead Mitigation as an Education Intervention = Potential to fill 21% of learning gap between rich countries and LMICS</a:t>
            </a:r>
          </a:p>
        </p:txBody>
      </p:sp>
      <p:sp>
        <p:nvSpPr>
          <p:cNvPr id="5" name="TextBox 4">
            <a:extLst>
              <a:ext uri="{FF2B5EF4-FFF2-40B4-BE49-F238E27FC236}">
                <a16:creationId xmlns:a16="http://schemas.microsoft.com/office/drawing/2014/main" id="{23848510-4499-10D3-CEFE-4435A97B8FCF}"/>
              </a:ext>
            </a:extLst>
          </p:cNvPr>
          <p:cNvSpPr txBox="1"/>
          <p:nvPr/>
        </p:nvSpPr>
        <p:spPr>
          <a:xfrm>
            <a:off x="-2718816" y="-1463040"/>
            <a:ext cx="184731" cy="379656"/>
          </a:xfrm>
          <a:prstGeom prst="rect">
            <a:avLst/>
          </a:prstGeom>
          <a:noFill/>
        </p:spPr>
        <p:txBody>
          <a:bodyPr wrap="none" rtlCol="0">
            <a:spAutoFit/>
          </a:bodyPr>
          <a:lstStyle/>
          <a:p>
            <a:pPr defTabSz="1219170">
              <a:buClr>
                <a:srgbClr val="000000"/>
              </a:buClr>
            </a:pPr>
            <a:endParaRPr lang="en-US" sz="1867" kern="0" dirty="0">
              <a:solidFill>
                <a:srgbClr val="000000"/>
              </a:solidFill>
              <a:latin typeface="Arial"/>
              <a:cs typeface="Arial"/>
              <a:sym typeface="Arial"/>
            </a:endParaRPr>
          </a:p>
        </p:txBody>
      </p:sp>
      <p:pic>
        <p:nvPicPr>
          <p:cNvPr id="4098" name="Picture 2">
            <a:extLst>
              <a:ext uri="{FF2B5EF4-FFF2-40B4-BE49-F238E27FC236}">
                <a16:creationId xmlns:a16="http://schemas.microsoft.com/office/drawing/2014/main" id="{39276C77-45A7-E670-4442-D14D0DB212F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83650" y="173736"/>
            <a:ext cx="4156761" cy="5961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95CA699D-01AB-F237-D1EF-209F2163F493}"/>
              </a:ext>
            </a:extLst>
          </p:cNvPr>
          <p:cNvSpPr txBox="1"/>
          <p:nvPr/>
        </p:nvSpPr>
        <p:spPr>
          <a:xfrm>
            <a:off x="7201459" y="6342186"/>
            <a:ext cx="4721140" cy="420756"/>
          </a:xfrm>
          <a:prstGeom prst="rect">
            <a:avLst/>
          </a:prstGeom>
          <a:noFill/>
        </p:spPr>
        <p:txBody>
          <a:bodyPr wrap="square">
            <a:spAutoFit/>
          </a:bodyPr>
          <a:lstStyle/>
          <a:p>
            <a:pPr defTabSz="1219170">
              <a:buClr>
                <a:srgbClr val="000000"/>
              </a:buClr>
            </a:pPr>
            <a:r>
              <a:rPr lang="en-US" sz="1067" kern="0" dirty="0">
                <a:solidFill>
                  <a:srgbClr val="384749">
                    <a:lumMod val="20000"/>
                    <a:lumOff val="80000"/>
                  </a:srgbClr>
                </a:solidFill>
                <a:latin typeface="Calibri" panose="020F0502020204030204" pitchFamily="34" charset="0"/>
                <a:cs typeface="Calibri" panose="020F0502020204030204" pitchFamily="34" charset="0"/>
                <a:sym typeface="Arial"/>
              </a:rPr>
              <a:t>Note: This figure shows the simulated effect on Harmonized Learning Outcomes for each country of reducing average blood lead levels to US levels (0.5 mcg/dl).</a:t>
            </a:r>
          </a:p>
        </p:txBody>
      </p:sp>
      <p:pic>
        <p:nvPicPr>
          <p:cNvPr id="4100" name="Picture 4">
            <a:extLst>
              <a:ext uri="{FF2B5EF4-FFF2-40B4-BE49-F238E27FC236}">
                <a16:creationId xmlns:a16="http://schemas.microsoft.com/office/drawing/2014/main" id="{6A42CB2F-D157-4D53-BB86-6FB210B8DAF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29640" y="1907832"/>
            <a:ext cx="4760181" cy="4227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F5D56E59-2FCA-58BE-BD31-507F6702571B}"/>
              </a:ext>
            </a:extLst>
          </p:cNvPr>
          <p:cNvSpPr txBox="1"/>
          <p:nvPr/>
        </p:nvSpPr>
        <p:spPr>
          <a:xfrm>
            <a:off x="712734" y="6349643"/>
            <a:ext cx="5468609" cy="420756"/>
          </a:xfrm>
          <a:prstGeom prst="rect">
            <a:avLst/>
          </a:prstGeom>
          <a:noFill/>
        </p:spPr>
        <p:txBody>
          <a:bodyPr wrap="square">
            <a:spAutoFit/>
          </a:bodyPr>
          <a:lstStyle/>
          <a:p>
            <a:pPr defTabSz="1219170">
              <a:buClr>
                <a:srgbClr val="000000"/>
              </a:buClr>
            </a:pPr>
            <a:r>
              <a:rPr lang="en-US" sz="1067" kern="0" dirty="0">
                <a:solidFill>
                  <a:srgbClr val="384749">
                    <a:lumMod val="20000"/>
                    <a:lumOff val="80000"/>
                  </a:srgbClr>
                </a:solidFill>
                <a:latin typeface="Calibri" panose="020F0502020204030204" pitchFamily="34" charset="0"/>
                <a:cs typeface="Calibri" panose="020F0502020204030204" pitchFamily="34" charset="0"/>
                <a:sym typeface="Arial"/>
              </a:rPr>
              <a:t>Note: Where we have more than one study for an intervention category, this figure shows the median of effect sizes for those studies.</a:t>
            </a:r>
          </a:p>
        </p:txBody>
      </p:sp>
    </p:spTree>
    <p:extLst>
      <p:ext uri="{BB962C8B-B14F-4D97-AF65-F5344CB8AC3E}">
        <p14:creationId xmlns:p14="http://schemas.microsoft.com/office/powerpoint/2010/main" val="3544515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AEDF4-7078-7733-3CC5-E2F78CF4578B}"/>
              </a:ext>
            </a:extLst>
          </p:cNvPr>
          <p:cNvSpPr>
            <a:spLocks noGrp="1"/>
          </p:cNvSpPr>
          <p:nvPr>
            <p:ph type="title"/>
          </p:nvPr>
        </p:nvSpPr>
        <p:spPr>
          <a:xfrm>
            <a:off x="990600" y="2362200"/>
            <a:ext cx="10515600" cy="1325563"/>
          </a:xfrm>
        </p:spPr>
        <p:txBody>
          <a:bodyPr>
            <a:normAutofit fontScale="90000"/>
          </a:bodyPr>
          <a:lstStyle/>
          <a:p>
            <a:pPr algn="ctr">
              <a:spcAft>
                <a:spcPts val="600"/>
              </a:spcAft>
            </a:pPr>
            <a:r>
              <a:rPr lang="en-US" altLang="en-US" sz="4400" b="1" dirty="0">
                <a:latin typeface="Tw Cen MT" panose="020B0602020104020603" pitchFamily="34" charset="77"/>
                <a:cs typeface="Calibri" panose="020F0502020204030204" pitchFamily="34" charset="0"/>
              </a:rPr>
              <a:t>Emily Nash</a:t>
            </a:r>
            <a:br>
              <a:rPr lang="en-US" altLang="en-US" sz="4400" b="1" dirty="0">
                <a:latin typeface="Tw Cen MT" panose="020B0602020104020603" pitchFamily="34" charset="77"/>
                <a:cs typeface="Calibri" panose="020F0502020204030204" pitchFamily="34" charset="0"/>
              </a:rPr>
            </a:br>
            <a:br>
              <a:rPr lang="en-US" altLang="en-US" sz="4400" b="1" dirty="0">
                <a:latin typeface="Tw Cen MT" panose="020B0602020104020603" pitchFamily="34" charset="77"/>
                <a:cs typeface="Calibri" panose="020F0502020204030204" pitchFamily="34" charset="0"/>
              </a:rPr>
            </a:br>
            <a:r>
              <a:rPr lang="en-US" altLang="en-US" sz="4400" b="1" dirty="0">
                <a:latin typeface="Tw Cen MT" panose="020B0602020104020603" pitchFamily="34" charset="77"/>
                <a:cs typeface="Calibri" panose="020F0502020204030204" pitchFamily="34" charset="0"/>
              </a:rPr>
              <a:t>Pure Earth</a:t>
            </a:r>
            <a:endParaRPr lang="en-US" altLang="en-US" sz="4400" b="1" baseline="30000" dirty="0">
              <a:latin typeface="Tw Cen MT" panose="020B0602020104020603" pitchFamily="34" charset="77"/>
              <a:cs typeface="Calibri" panose="020F0502020204030204" pitchFamily="34" charset="0"/>
            </a:endParaRPr>
          </a:p>
        </p:txBody>
      </p:sp>
    </p:spTree>
    <p:extLst>
      <p:ext uri="{BB962C8B-B14F-4D97-AF65-F5344CB8AC3E}">
        <p14:creationId xmlns:p14="http://schemas.microsoft.com/office/powerpoint/2010/main" val="493185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hqprint">
            <a:extLst>
              <a:ext uri="{28A0092B-C50C-407E-A947-70E740481C1C}">
                <a14:useLocalDpi xmlns:a14="http://schemas.microsoft.com/office/drawing/2010/main"/>
              </a:ext>
            </a:extLst>
          </a:blip>
          <a:srcRect l="-1000"/>
          <a:stretch/>
        </p:blipFill>
        <p:spPr>
          <a:xfrm>
            <a:off x="-83235" y="6821"/>
            <a:ext cx="12275234" cy="4674031"/>
          </a:xfrm>
          <a:prstGeom prst="rect">
            <a:avLst/>
          </a:prstGeom>
        </p:spPr>
      </p:pic>
      <p:sp>
        <p:nvSpPr>
          <p:cNvPr id="6" name="Google Shape;87;p1">
            <a:extLst>
              <a:ext uri="{FF2B5EF4-FFF2-40B4-BE49-F238E27FC236}">
                <a16:creationId xmlns:a16="http://schemas.microsoft.com/office/drawing/2014/main" id="{3628E1C5-EE05-3D21-3529-238D7ED68B9A}"/>
              </a:ext>
            </a:extLst>
          </p:cNvPr>
          <p:cNvSpPr txBox="1"/>
          <p:nvPr/>
        </p:nvSpPr>
        <p:spPr>
          <a:xfrm>
            <a:off x="94372" y="4814968"/>
            <a:ext cx="8369643" cy="203128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5400" b="1" i="0" u="none" strike="noStrike" kern="0" cap="none" spc="0" normalizeH="0" baseline="0" noProof="0" dirty="0">
                <a:ln>
                  <a:noFill/>
                </a:ln>
                <a:solidFill>
                  <a:srgbClr val="ED7D31"/>
                </a:solidFill>
                <a:effectLst/>
                <a:uLnTx/>
                <a:uFillTx/>
                <a:latin typeface="Avenir Book" panose="02000503020000020003" pitchFamily="2" charset="0"/>
                <a:ea typeface="Garamond"/>
                <a:cs typeface="Garamond"/>
                <a:sym typeface="Garamond"/>
              </a:rPr>
              <a:t>Rapid Market Screening</a:t>
            </a:r>
          </a:p>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600" b="1" i="0" u="none" strike="noStrike" kern="0" cap="none" spc="0" normalizeH="0" baseline="0" noProof="0" dirty="0">
                <a:ln>
                  <a:noFill/>
                </a:ln>
                <a:solidFill>
                  <a:srgbClr val="FFFFFF"/>
                </a:solidFill>
                <a:effectLst/>
                <a:uLnTx/>
                <a:uFillTx/>
                <a:latin typeface="Avenir Book" panose="02000503020000020003" pitchFamily="2" charset="0"/>
                <a:ea typeface="Garamond"/>
                <a:cs typeface="Garamond"/>
                <a:sym typeface="Garamond"/>
              </a:rPr>
              <a:t>Lead in Consumer Goods</a:t>
            </a:r>
          </a:p>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600" b="1" i="0" u="none" strike="noStrike" kern="0" cap="none" spc="0" normalizeH="0" baseline="0" noProof="0" dirty="0">
                <a:ln>
                  <a:noFill/>
                </a:ln>
                <a:solidFill>
                  <a:srgbClr val="FFFFFF"/>
                </a:solidFill>
                <a:effectLst/>
                <a:uLnTx/>
                <a:uFillTx/>
                <a:latin typeface="Avenir Book" panose="02000503020000020003" pitchFamily="2" charset="0"/>
                <a:ea typeface="Garamond"/>
                <a:cs typeface="Garamond"/>
                <a:sym typeface="Garamond"/>
              </a:rPr>
              <a:t>across 25 Countries </a:t>
            </a:r>
          </a:p>
        </p:txBody>
      </p:sp>
      <p:sp>
        <p:nvSpPr>
          <p:cNvPr id="9" name="Google Shape;364;p16">
            <a:extLst>
              <a:ext uri="{FF2B5EF4-FFF2-40B4-BE49-F238E27FC236}">
                <a16:creationId xmlns:a16="http://schemas.microsoft.com/office/drawing/2014/main" id="{5F10E4DD-8D49-9CF7-8FE7-1D5235C3F1D3}"/>
              </a:ext>
            </a:extLst>
          </p:cNvPr>
          <p:cNvSpPr txBox="1"/>
          <p:nvPr/>
        </p:nvSpPr>
        <p:spPr>
          <a:xfrm>
            <a:off x="8172717" y="5003824"/>
            <a:ext cx="4019282"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200" b="1" i="0" u="none" strike="noStrike" kern="0" cap="none" spc="0" normalizeH="0" baseline="0" noProof="0" dirty="0">
                <a:ln>
                  <a:noFill/>
                </a:ln>
                <a:solidFill>
                  <a:srgbClr val="FFFFFF"/>
                </a:solidFill>
                <a:effectLst/>
                <a:uLnTx/>
                <a:uFillTx/>
                <a:latin typeface="Avenir Light" panose="020B0402020203020204" pitchFamily="34" charset="77"/>
                <a:ea typeface="Garamond"/>
                <a:cs typeface="Garamond"/>
                <a:sym typeface="Garamond"/>
              </a:rPr>
              <a:t>Emily Nash, MPH     September 14, 2023</a:t>
            </a: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200" b="1" i="0" u="none" strike="noStrike" kern="0" cap="none" spc="0" normalizeH="0" baseline="0" noProof="0" dirty="0">
                <a:ln>
                  <a:noFill/>
                </a:ln>
                <a:solidFill>
                  <a:srgbClr val="ED7D31"/>
                </a:solidFill>
                <a:effectLst/>
                <a:uLnTx/>
                <a:uFillTx/>
                <a:latin typeface="Avenir Light" panose="020B0402020203020204" pitchFamily="34" charset="77"/>
                <a:ea typeface="Garamond"/>
                <a:cs typeface="Garamond"/>
                <a:sym typeface="Garamond"/>
              </a:rPr>
              <a:t>Research Director</a:t>
            </a: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200" b="1" i="0" u="none" strike="noStrike" kern="0" cap="none" spc="0" normalizeH="0" baseline="0" noProof="0" dirty="0">
                <a:ln>
                  <a:noFill/>
                </a:ln>
                <a:solidFill>
                  <a:srgbClr val="ED7D31"/>
                </a:solidFill>
                <a:effectLst/>
                <a:uLnTx/>
                <a:uFillTx/>
                <a:latin typeface="Avenir Light" panose="020B0402020203020204" pitchFamily="34" charset="77"/>
                <a:ea typeface="Garamond"/>
                <a:cs typeface="Garamond"/>
                <a:sym typeface="Garamond"/>
              </a:rPr>
              <a:t>Pure Earth</a:t>
            </a:r>
          </a:p>
        </p:txBody>
      </p:sp>
      <p:cxnSp>
        <p:nvCxnSpPr>
          <p:cNvPr id="10" name="Straight Connector 9">
            <a:extLst>
              <a:ext uri="{FF2B5EF4-FFF2-40B4-BE49-F238E27FC236}">
                <a16:creationId xmlns:a16="http://schemas.microsoft.com/office/drawing/2014/main" id="{106BC127-B076-46AA-985D-2055F4AC5EBE}"/>
              </a:ext>
            </a:extLst>
          </p:cNvPr>
          <p:cNvCxnSpPr/>
          <p:nvPr/>
        </p:nvCxnSpPr>
        <p:spPr>
          <a:xfrm>
            <a:off x="8051271" y="4719474"/>
            <a:ext cx="0" cy="1977081"/>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D68A77B-8678-0201-1366-8F298D45E63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8600" y="381000"/>
            <a:ext cx="2609489" cy="1143000"/>
          </a:xfrm>
          <a:prstGeom prst="rect">
            <a:avLst/>
          </a:prstGeom>
        </p:spPr>
      </p:pic>
    </p:spTree>
    <p:extLst>
      <p:ext uri="{BB962C8B-B14F-4D97-AF65-F5344CB8AC3E}">
        <p14:creationId xmlns:p14="http://schemas.microsoft.com/office/powerpoint/2010/main" val="697218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Text&#10;&#10;Description automatically generated with medium confidence">
            <a:extLst>
              <a:ext uri="{FF2B5EF4-FFF2-40B4-BE49-F238E27FC236}">
                <a16:creationId xmlns:a16="http://schemas.microsoft.com/office/drawing/2014/main" id="{B50B7104-E4E3-4C57-BBB4-78945421D91F}"/>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a:stretch/>
        </p:blipFill>
        <p:spPr>
          <a:xfrm>
            <a:off x="7391399" y="-5"/>
            <a:ext cx="4800599" cy="3048004"/>
          </a:xfrm>
          <a:prstGeom prst="rect">
            <a:avLst/>
          </a:prstGeom>
        </p:spPr>
      </p:pic>
      <p:pic>
        <p:nvPicPr>
          <p:cNvPr id="5" name="Picture 10">
            <a:extLst>
              <a:ext uri="{FF2B5EF4-FFF2-40B4-BE49-F238E27FC236}">
                <a16:creationId xmlns:a16="http://schemas.microsoft.com/office/drawing/2014/main" id="{766E3CDB-6E22-5630-FBDB-9B3D0929E46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7315200" y="3806158"/>
            <a:ext cx="4685282" cy="3051846"/>
          </a:xfrm>
          <a:prstGeom prst="rect">
            <a:avLst/>
          </a:prstGeom>
          <a:scene3d>
            <a:camera prst="orthographicFront">
              <a:rot lat="0" lon="10800000" rev="0"/>
            </a:camera>
            <a:lightRig rig="threePt" dir="t"/>
          </a:scene3d>
          <a:sp3d/>
        </p:spPr>
      </p:pic>
      <p:sp>
        <p:nvSpPr>
          <p:cNvPr id="12" name="Rectangle 11">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F3CD22-4202-A146-4BCD-7E037AF15DD9}"/>
              </a:ext>
            </a:extLst>
          </p:cNvPr>
          <p:cNvSpPr>
            <a:spLocks noGrp="1"/>
          </p:cNvSpPr>
          <p:nvPr>
            <p:ph type="ctrTitle"/>
          </p:nvPr>
        </p:nvSpPr>
        <p:spPr>
          <a:xfrm>
            <a:off x="152400" y="152401"/>
            <a:ext cx="7199879" cy="2590800"/>
          </a:xfrm>
        </p:spPr>
        <p:txBody>
          <a:bodyPr>
            <a:normAutofit/>
          </a:bodyPr>
          <a:lstStyle/>
          <a:p>
            <a:pPr algn="l"/>
            <a:r>
              <a:rPr lang="en-GB" sz="4400" dirty="0">
                <a:solidFill>
                  <a:schemeClr val="bg1"/>
                </a:solidFill>
              </a:rPr>
              <a:t>The global health burden and cost of lead exposure in children and adults</a:t>
            </a:r>
            <a:br>
              <a:rPr lang="en-US" sz="4400" dirty="0">
                <a:solidFill>
                  <a:schemeClr val="bg1"/>
                </a:solidFill>
              </a:rPr>
            </a:br>
            <a:endParaRPr lang="en-US" sz="3600" i="1" dirty="0">
              <a:solidFill>
                <a:schemeClr val="bg1"/>
              </a:solidFill>
            </a:endParaRPr>
          </a:p>
        </p:txBody>
      </p:sp>
      <p:sp>
        <p:nvSpPr>
          <p:cNvPr id="3" name="Subtitle 2">
            <a:extLst>
              <a:ext uri="{FF2B5EF4-FFF2-40B4-BE49-F238E27FC236}">
                <a16:creationId xmlns:a16="http://schemas.microsoft.com/office/drawing/2014/main" id="{98E506B7-8030-71B8-7B33-1A0919B39E59}"/>
              </a:ext>
            </a:extLst>
          </p:cNvPr>
          <p:cNvSpPr>
            <a:spLocks noGrp="1"/>
          </p:cNvSpPr>
          <p:nvPr>
            <p:ph type="subTitle" idx="1"/>
          </p:nvPr>
        </p:nvSpPr>
        <p:spPr>
          <a:xfrm>
            <a:off x="762000" y="2667000"/>
            <a:ext cx="7010400" cy="2346325"/>
          </a:xfrm>
        </p:spPr>
        <p:txBody>
          <a:bodyPr>
            <a:normAutofit fontScale="92500" lnSpcReduction="20000"/>
          </a:bodyPr>
          <a:lstStyle/>
          <a:p>
            <a:pPr lvl="0" algn="l"/>
            <a:r>
              <a:rPr lang="en-US" sz="2600" b="1" dirty="0">
                <a:solidFill>
                  <a:schemeClr val="bg1"/>
                </a:solidFill>
                <a:latin typeface="Tw Cen MT" panose="020B0602020104020603" pitchFamily="34" charset="0"/>
              </a:rPr>
              <a:t>Lead Briefing Event</a:t>
            </a:r>
          </a:p>
          <a:p>
            <a:pPr lvl="0" algn="l"/>
            <a:r>
              <a:rPr lang="en-US" sz="2000" b="1" dirty="0">
                <a:solidFill>
                  <a:schemeClr val="bg1"/>
                </a:solidFill>
                <a:latin typeface="Tw Cen MT" panose="020B0602020104020603" pitchFamily="34" charset="0"/>
              </a:rPr>
              <a:t>World Bank, Pure Earth, and Center for Global Development</a:t>
            </a:r>
          </a:p>
          <a:p>
            <a:pPr lvl="0" algn="l"/>
            <a:r>
              <a:rPr lang="en-US" sz="2000" b="1" dirty="0">
                <a:solidFill>
                  <a:schemeClr val="bg1"/>
                </a:solidFill>
                <a:latin typeface="Tw Cen MT" panose="020B0602020104020603" pitchFamily="34" charset="0"/>
              </a:rPr>
              <a:t>New York</a:t>
            </a:r>
          </a:p>
          <a:p>
            <a:pPr lvl="0" algn="l"/>
            <a:r>
              <a:rPr lang="en-US" sz="2000" dirty="0">
                <a:solidFill>
                  <a:schemeClr val="bg1"/>
                </a:solidFill>
                <a:latin typeface="Tw Cen MT" panose="020B0602020104020603" pitchFamily="34" charset="0"/>
              </a:rPr>
              <a:t>September 14, 2023</a:t>
            </a:r>
          </a:p>
          <a:p>
            <a:pPr lvl="0" algn="l"/>
            <a:endParaRPr lang="en-US" sz="2000" dirty="0">
              <a:solidFill>
                <a:schemeClr val="bg1"/>
              </a:solidFill>
              <a:latin typeface="Tw Cen MT" panose="020B0602020104020603" pitchFamily="34" charset="0"/>
            </a:endParaRPr>
          </a:p>
          <a:p>
            <a:pPr lvl="0" algn="l"/>
            <a:r>
              <a:rPr lang="en-US" sz="2000" dirty="0">
                <a:solidFill>
                  <a:schemeClr val="bg1"/>
                </a:solidFill>
                <a:latin typeface="Tw Cen MT" panose="020B0602020104020603" pitchFamily="34" charset="0"/>
              </a:rPr>
              <a:t>Bjorn Larsen and Ernesto Sanchez-</a:t>
            </a:r>
            <a:r>
              <a:rPr lang="en-US" sz="2000" dirty="0" err="1">
                <a:solidFill>
                  <a:schemeClr val="bg1"/>
                </a:solidFill>
                <a:latin typeface="Tw Cen MT" panose="020B0602020104020603" pitchFamily="34" charset="0"/>
              </a:rPr>
              <a:t>Triana</a:t>
            </a:r>
            <a:endParaRPr lang="en-US" sz="2000" dirty="0">
              <a:solidFill>
                <a:schemeClr val="bg1"/>
              </a:solidFill>
              <a:latin typeface="Tw Cen MT" panose="020B0602020104020603" pitchFamily="34" charset="0"/>
            </a:endParaRPr>
          </a:p>
          <a:p>
            <a:pPr lvl="0" algn="l"/>
            <a:r>
              <a:rPr lang="en-US" sz="2000" dirty="0">
                <a:solidFill>
                  <a:schemeClr val="bg1"/>
                </a:solidFill>
                <a:latin typeface="Tw Cen MT" panose="020B0602020104020603" pitchFamily="34" charset="0"/>
              </a:rPr>
              <a:t>World Bank</a:t>
            </a:r>
          </a:p>
          <a:p>
            <a:pPr algn="l"/>
            <a:endParaRPr lang="en-US" sz="2000" dirty="0">
              <a:solidFill>
                <a:schemeClr val="bg1"/>
              </a:solidFill>
            </a:endParaRPr>
          </a:p>
          <a:p>
            <a:pPr algn="l"/>
            <a:endParaRPr lang="en-US" sz="2000" dirty="0">
              <a:solidFill>
                <a:schemeClr val="bg1"/>
              </a:solidFill>
            </a:endParaRPr>
          </a:p>
        </p:txBody>
      </p:sp>
      <p:cxnSp>
        <p:nvCxnSpPr>
          <p:cNvPr id="14" name="Straight Connector 13">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A4D88193-B7E4-86E8-C727-A9051398C79A}"/>
              </a:ext>
            </a:extLst>
          </p:cNvPr>
          <p:cNvGrpSpPr/>
          <p:nvPr/>
        </p:nvGrpSpPr>
        <p:grpSpPr>
          <a:xfrm>
            <a:off x="8570528" y="0"/>
            <a:ext cx="3585028" cy="723572"/>
            <a:chOff x="7561943" y="5631959"/>
            <a:chExt cx="3585028" cy="723572"/>
          </a:xfrm>
        </p:grpSpPr>
        <p:sp>
          <p:nvSpPr>
            <p:cNvPr id="7" name="Rectangle 6">
              <a:extLst>
                <a:ext uri="{FF2B5EF4-FFF2-40B4-BE49-F238E27FC236}">
                  <a16:creationId xmlns:a16="http://schemas.microsoft.com/office/drawing/2014/main" id="{355D6D03-4146-C368-4B81-1771A46BFB9A}"/>
                </a:ext>
              </a:extLst>
            </p:cNvPr>
            <p:cNvSpPr/>
            <p:nvPr/>
          </p:nvSpPr>
          <p:spPr>
            <a:xfrm>
              <a:off x="7561943" y="5631959"/>
              <a:ext cx="3585028" cy="723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BCBA30E7-2227-911D-C129-6A1FE399687D}"/>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779570" y="5700955"/>
              <a:ext cx="3212327" cy="626126"/>
            </a:xfrm>
            <a:prstGeom prst="rect">
              <a:avLst/>
            </a:prstGeom>
            <a:solidFill>
              <a:schemeClr val="bg1"/>
            </a:solidFill>
            <a:ln>
              <a:noFill/>
            </a:ln>
          </p:spPr>
        </p:pic>
      </p:grpSp>
    </p:spTree>
    <p:extLst>
      <p:ext uri="{BB962C8B-B14F-4D97-AF65-F5344CB8AC3E}">
        <p14:creationId xmlns:p14="http://schemas.microsoft.com/office/powerpoint/2010/main" val="2056895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Google Shape;157;p78"/>
          <p:cNvSpPr txBox="1"/>
          <p:nvPr/>
        </p:nvSpPr>
        <p:spPr>
          <a:xfrm>
            <a:off x="383965" y="2180492"/>
            <a:ext cx="4445943" cy="3647112"/>
          </a:xfrm>
          <a:prstGeom prst="rect">
            <a:avLst/>
          </a:prstGeom>
          <a:noFill/>
          <a:ln>
            <a:noFill/>
          </a:ln>
        </p:spPr>
        <p:txBody>
          <a:bodyPr spcFirstLastPara="1" wrap="square" lIns="91400" tIns="45700" rIns="91400" bIns="45700" anchor="t" anchorCtr="0">
            <a:spAutoFit/>
          </a:bodyPr>
          <a:lstStyle/>
          <a:p>
            <a:pPr marL="342900" marR="0" lvl="0" indent="-342900" algn="l" defTabSz="914400" rtl="0" eaLnBrk="1" fontAlgn="auto" latinLnBrk="0" hangingPunct="1">
              <a:lnSpc>
                <a:spcPct val="100000"/>
              </a:lnSpc>
              <a:spcBef>
                <a:spcPts val="0"/>
              </a:spcBef>
              <a:spcAft>
                <a:spcPts val="0"/>
              </a:spcAft>
              <a:buClrTx/>
              <a:buSzPts val="2100"/>
              <a:buFontTx/>
              <a:buChar char="►"/>
              <a:tabLst/>
              <a:defRPr/>
            </a:pPr>
            <a:r>
              <a:rPr kumimoji="0" lang="en-US" sz="2100" b="0" i="0" u="none" strike="noStrike" kern="0" cap="none" spc="0" normalizeH="0" baseline="0" noProof="0" dirty="0">
                <a:ln>
                  <a:noFill/>
                </a:ln>
                <a:solidFill>
                  <a:srgbClr val="5A5A5A"/>
                </a:solidFill>
                <a:effectLst/>
                <a:uLnTx/>
                <a:uFillTx/>
                <a:latin typeface="Avenir Light" panose="020B0402020203020204"/>
                <a:ea typeface="Helvetica Neue"/>
                <a:cs typeface="Helvetica Neue"/>
                <a:sym typeface="Arial"/>
              </a:rPr>
              <a:t>25 countries (including 3 states in India)</a:t>
            </a:r>
          </a:p>
          <a:p>
            <a:pPr marL="342900" marR="0" lvl="0" indent="-342900" algn="l" defTabSz="914400" rtl="0" eaLnBrk="1" fontAlgn="auto" latinLnBrk="0" hangingPunct="1">
              <a:lnSpc>
                <a:spcPct val="100000"/>
              </a:lnSpc>
              <a:spcBef>
                <a:spcPts val="0"/>
              </a:spcBef>
              <a:spcAft>
                <a:spcPts val="0"/>
              </a:spcAft>
              <a:buClrTx/>
              <a:buSzPts val="2100"/>
              <a:buFontTx/>
              <a:buChar char="►"/>
              <a:tabLst/>
              <a:defRPr/>
            </a:pPr>
            <a:r>
              <a:rPr kumimoji="0" lang="en-US" sz="2100" b="0" i="0" u="none" strike="noStrike" kern="0" cap="none" spc="0" normalizeH="0" baseline="0" noProof="0" dirty="0">
                <a:ln>
                  <a:noFill/>
                </a:ln>
                <a:solidFill>
                  <a:srgbClr val="5A5A5A"/>
                </a:solidFill>
                <a:effectLst/>
                <a:uLnTx/>
                <a:uFillTx/>
                <a:latin typeface="Avenir Light" panose="020B0402020203020204"/>
                <a:ea typeface="Helvetica Neue"/>
                <a:cs typeface="Helvetica Neue"/>
                <a:sym typeface="Arial"/>
              </a:rPr>
              <a:t>More than 5,000 items</a:t>
            </a:r>
          </a:p>
          <a:p>
            <a:pPr marL="342900" marR="0" lvl="0" indent="-342900" algn="l" defTabSz="914400" rtl="0" eaLnBrk="1" fontAlgn="auto" latinLnBrk="0" hangingPunct="1">
              <a:lnSpc>
                <a:spcPct val="100000"/>
              </a:lnSpc>
              <a:spcBef>
                <a:spcPts val="0"/>
              </a:spcBef>
              <a:spcAft>
                <a:spcPts val="0"/>
              </a:spcAft>
              <a:buClrTx/>
              <a:buSzPts val="2100"/>
              <a:buFontTx/>
              <a:buChar char="►"/>
              <a:tabLst/>
              <a:defRPr/>
            </a:pPr>
            <a:r>
              <a:rPr kumimoji="0" lang="en-US" sz="2100" b="0" i="0" u="none" strike="noStrike" kern="0" cap="none" spc="0" normalizeH="0" baseline="0" noProof="0" dirty="0">
                <a:ln>
                  <a:noFill/>
                </a:ln>
                <a:solidFill>
                  <a:srgbClr val="5A5A5A"/>
                </a:solidFill>
                <a:effectLst/>
                <a:uLnTx/>
                <a:uFillTx/>
                <a:latin typeface="Avenir Light" panose="020B0402020203020204"/>
                <a:ea typeface="Helvetica Neue"/>
                <a:cs typeface="Helvetica Neue"/>
                <a:sym typeface="Arial"/>
              </a:rPr>
              <a:t>3-4 major cities per country</a:t>
            </a:r>
          </a:p>
          <a:p>
            <a:pPr marL="342900" marR="0" lvl="0" indent="-342900" algn="l" defTabSz="914400" rtl="0" eaLnBrk="1" fontAlgn="auto" latinLnBrk="0" hangingPunct="1">
              <a:lnSpc>
                <a:spcPct val="100000"/>
              </a:lnSpc>
              <a:spcBef>
                <a:spcPts val="0"/>
              </a:spcBef>
              <a:spcAft>
                <a:spcPts val="0"/>
              </a:spcAft>
              <a:buClrTx/>
              <a:buSzPts val="2100"/>
              <a:buFontTx/>
              <a:buChar char="►"/>
              <a:tabLst/>
              <a:defRPr/>
            </a:pPr>
            <a:r>
              <a:rPr kumimoji="0" lang="en-US" sz="2100" b="0" i="0" u="none" strike="noStrike" kern="0" cap="none" spc="0" normalizeH="0" baseline="0" noProof="0" dirty="0">
                <a:ln>
                  <a:noFill/>
                </a:ln>
                <a:solidFill>
                  <a:srgbClr val="5A5A5A"/>
                </a:solidFill>
                <a:effectLst/>
                <a:uLnTx/>
                <a:uFillTx/>
                <a:latin typeface="Avenir Light" panose="020B0402020203020204"/>
                <a:ea typeface="Helvetica Neue"/>
                <a:cs typeface="Helvetica Neue"/>
                <a:sym typeface="Arial"/>
              </a:rPr>
              <a:t>Wholesale and retail markets</a:t>
            </a:r>
          </a:p>
          <a:p>
            <a:pPr marL="342900" marR="0" lvl="0" indent="-342900" algn="l" defTabSz="914400" rtl="0" eaLnBrk="1" fontAlgn="auto" latinLnBrk="0" hangingPunct="1">
              <a:lnSpc>
                <a:spcPct val="100000"/>
              </a:lnSpc>
              <a:spcBef>
                <a:spcPts val="0"/>
              </a:spcBef>
              <a:spcAft>
                <a:spcPts val="0"/>
              </a:spcAft>
              <a:buClrTx/>
              <a:buSzPts val="2100"/>
              <a:buFontTx/>
              <a:buChar char="►"/>
              <a:tabLst/>
              <a:defRPr/>
            </a:pPr>
            <a:r>
              <a:rPr kumimoji="0" lang="en-US" sz="2100" b="0" i="0" u="none" strike="noStrike" kern="0" cap="none" spc="0" normalizeH="0" baseline="0" noProof="0" dirty="0">
                <a:ln>
                  <a:noFill/>
                </a:ln>
                <a:solidFill>
                  <a:srgbClr val="5A5A5A"/>
                </a:solidFill>
                <a:effectLst/>
                <a:uLnTx/>
                <a:uFillTx/>
                <a:latin typeface="Avenir Light" panose="020B0402020203020204"/>
                <a:ea typeface="Helvetica Neue"/>
                <a:cs typeface="Helvetica Neue"/>
                <a:sym typeface="Arial"/>
              </a:rPr>
              <a:t>Analyzed with portable XRF</a:t>
            </a:r>
          </a:p>
          <a:p>
            <a:pPr marL="342900" marR="0" lvl="0" indent="-342900" algn="l" defTabSz="914400" rtl="0" eaLnBrk="1" fontAlgn="auto" latinLnBrk="0" hangingPunct="1">
              <a:lnSpc>
                <a:spcPct val="100000"/>
              </a:lnSpc>
              <a:spcBef>
                <a:spcPts val="0"/>
              </a:spcBef>
              <a:spcAft>
                <a:spcPts val="0"/>
              </a:spcAft>
              <a:buClrTx/>
              <a:buSzPts val="2100"/>
              <a:buFontTx/>
              <a:buChar char="►"/>
              <a:tabLst/>
              <a:defRPr/>
            </a:pPr>
            <a:r>
              <a:rPr kumimoji="0" lang="en-US" sz="2100" b="0" i="0" u="none" strike="noStrike" kern="0" cap="none" spc="0" normalizeH="0" baseline="0" noProof="0" dirty="0">
                <a:ln>
                  <a:noFill/>
                </a:ln>
                <a:solidFill>
                  <a:srgbClr val="5A5A5A"/>
                </a:solidFill>
                <a:effectLst/>
                <a:uLnTx/>
                <a:uFillTx/>
                <a:latin typeface="Avenir Light" panose="020B0402020203020204"/>
                <a:ea typeface="Helvetica Neue"/>
                <a:cs typeface="Helvetica Neue"/>
                <a:sym typeface="Arial"/>
              </a:rPr>
              <a:t>Subset of items sent to US for lab comparison</a:t>
            </a:r>
          </a:p>
          <a:p>
            <a:pPr marL="342900" marR="0" lvl="0" indent="-342900" algn="l" defTabSz="914400" rtl="0" eaLnBrk="1" fontAlgn="auto" latinLnBrk="0" hangingPunct="1">
              <a:lnSpc>
                <a:spcPct val="100000"/>
              </a:lnSpc>
              <a:spcBef>
                <a:spcPts val="0"/>
              </a:spcBef>
              <a:spcAft>
                <a:spcPts val="0"/>
              </a:spcAft>
              <a:buClrTx/>
              <a:buSzPts val="2100"/>
              <a:buFontTx/>
              <a:buChar char="►"/>
              <a:tabLst/>
              <a:defRPr/>
            </a:pPr>
            <a:endParaRPr kumimoji="0" lang="en-US" sz="2100" b="0" i="0" u="none" strike="noStrike" kern="0" cap="none" spc="0" normalizeH="0" baseline="0" noProof="0" dirty="0">
              <a:ln>
                <a:noFill/>
              </a:ln>
              <a:solidFill>
                <a:srgbClr val="5A5A5A"/>
              </a:solidFill>
              <a:effectLst/>
              <a:uLnTx/>
              <a:uFillTx/>
              <a:latin typeface="Avenir Light" panose="020B0402020203020204"/>
              <a:ea typeface="Helvetica Neue"/>
              <a:cs typeface="Helvetica Neue"/>
              <a:sym typeface="Arial"/>
            </a:endParaRPr>
          </a:p>
          <a:p>
            <a:pPr marL="342900" marR="0" lvl="0" indent="-342900" algn="l" defTabSz="914400" rtl="0" eaLnBrk="1" fontAlgn="auto" latinLnBrk="0" hangingPunct="1">
              <a:lnSpc>
                <a:spcPct val="100000"/>
              </a:lnSpc>
              <a:spcBef>
                <a:spcPts val="0"/>
              </a:spcBef>
              <a:spcAft>
                <a:spcPts val="0"/>
              </a:spcAft>
              <a:buClrTx/>
              <a:buSzPts val="2100"/>
              <a:buFontTx/>
              <a:buChar char="►"/>
              <a:tabLst/>
              <a:defRPr/>
            </a:pPr>
            <a:r>
              <a:rPr kumimoji="0" lang="en-US" sz="2100" b="0" i="0" u="none" strike="noStrike" kern="0" cap="none" spc="0" normalizeH="0" baseline="0" noProof="0" dirty="0">
                <a:ln>
                  <a:noFill/>
                </a:ln>
                <a:solidFill>
                  <a:srgbClr val="5A5A5A"/>
                </a:solidFill>
                <a:effectLst/>
                <a:uLnTx/>
                <a:uFillTx/>
                <a:latin typeface="Avenir Light" panose="020B0402020203020204"/>
                <a:ea typeface="Helvetica Neue"/>
                <a:cs typeface="Helvetica Neue"/>
                <a:sym typeface="Arial"/>
              </a:rPr>
              <a:t>Product categories</a:t>
            </a:r>
          </a:p>
          <a:p>
            <a:pPr marL="342900" marR="0" lvl="0" indent="-342900" algn="l" defTabSz="914400" rtl="0" eaLnBrk="1" fontAlgn="auto" latinLnBrk="0" hangingPunct="1">
              <a:lnSpc>
                <a:spcPct val="100000"/>
              </a:lnSpc>
              <a:spcBef>
                <a:spcPts val="0"/>
              </a:spcBef>
              <a:spcAft>
                <a:spcPts val="0"/>
              </a:spcAft>
              <a:buClrTx/>
              <a:buSzPts val="2100"/>
              <a:buFontTx/>
              <a:buChar char="►"/>
              <a:tabLst/>
              <a:defRPr/>
            </a:pPr>
            <a:r>
              <a:rPr kumimoji="0" lang="en-US" sz="2100" b="0" i="0" u="none" strike="noStrike" kern="0" cap="none" spc="0" normalizeH="0" baseline="0" noProof="0" dirty="0">
                <a:ln>
                  <a:noFill/>
                </a:ln>
                <a:solidFill>
                  <a:srgbClr val="5A5A5A"/>
                </a:solidFill>
                <a:effectLst/>
                <a:uLnTx/>
                <a:uFillTx/>
                <a:latin typeface="Avenir Light" panose="020B0402020203020204"/>
                <a:ea typeface="Helvetica Neue"/>
                <a:cs typeface="Helvetica Neue"/>
                <a:sym typeface="Arial"/>
              </a:rPr>
              <a:t>Reference levels</a:t>
            </a:r>
          </a:p>
        </p:txBody>
      </p:sp>
      <p:sp>
        <p:nvSpPr>
          <p:cNvPr id="158" name="Google Shape;158;p78"/>
          <p:cNvSpPr/>
          <p:nvPr/>
        </p:nvSpPr>
        <p:spPr>
          <a:xfrm>
            <a:off x="383965" y="297768"/>
            <a:ext cx="10193763" cy="1015622"/>
          </a:xfrm>
          <a:prstGeom prst="rect">
            <a:avLst/>
          </a:prstGeom>
          <a:noFill/>
          <a:ln>
            <a:noFill/>
          </a:ln>
        </p:spPr>
        <p:txBody>
          <a:bodyPr spcFirstLastPara="1" wrap="square" lIns="91400" tIns="45700" rIns="9140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7200"/>
              <a:buFont typeface="Arial"/>
              <a:buNone/>
              <a:tabLst/>
              <a:defRPr/>
            </a:pPr>
            <a:r>
              <a:rPr kumimoji="0" lang="en-US" sz="6000" b="0" i="0" u="none" strike="noStrike" kern="0" cap="none" spc="0" normalizeH="0" baseline="0" noProof="0" dirty="0">
                <a:ln>
                  <a:noFill/>
                </a:ln>
                <a:solidFill>
                  <a:srgbClr val="000000"/>
                </a:solidFill>
                <a:effectLst/>
                <a:uLnTx/>
                <a:uFillTx/>
                <a:latin typeface="Avenir Light" panose="020B0402020203020204"/>
                <a:ea typeface="Helvetica Neue"/>
                <a:cs typeface="Helvetica Neue"/>
                <a:sym typeface="Helvetica Neue"/>
              </a:rPr>
              <a:t>Approach</a:t>
            </a:r>
            <a:endParaRPr kumimoji="0" sz="6000" b="0" i="0" u="none" strike="noStrike" kern="0" cap="none" spc="0" normalizeH="0" baseline="0" noProof="0" dirty="0">
              <a:ln>
                <a:noFill/>
              </a:ln>
              <a:solidFill>
                <a:srgbClr val="000000"/>
              </a:solidFill>
              <a:effectLst/>
              <a:uLnTx/>
              <a:uFillTx/>
              <a:latin typeface="Avenir Light" panose="020B0402020203020204"/>
              <a:ea typeface="Helvetica Neue"/>
              <a:cs typeface="Helvetica Neue"/>
              <a:sym typeface="Helvetica Neue"/>
            </a:endParaRPr>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t="-148"/>
          <a:stretch/>
        </p:blipFill>
        <p:spPr>
          <a:xfrm>
            <a:off x="8440615" y="0"/>
            <a:ext cx="3751385" cy="6846826"/>
          </a:xfrm>
          <a:prstGeom prst="rect">
            <a:avLst/>
          </a:prstGeom>
        </p:spPr>
      </p:pic>
      <p:sp>
        <p:nvSpPr>
          <p:cNvPr id="6" name="Google Shape;93;p2">
            <a:extLst>
              <a:ext uri="{FF2B5EF4-FFF2-40B4-BE49-F238E27FC236}">
                <a16:creationId xmlns:a16="http://schemas.microsoft.com/office/drawing/2014/main" id="{A7226477-9860-474A-6659-0D709DE043A6}"/>
              </a:ext>
            </a:extLst>
          </p:cNvPr>
          <p:cNvSpPr/>
          <p:nvPr/>
        </p:nvSpPr>
        <p:spPr>
          <a:xfrm flipV="1">
            <a:off x="-4993" y="1367532"/>
            <a:ext cx="4834901" cy="5361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 name="Picture 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270020" y="0"/>
            <a:ext cx="3112646" cy="6846825"/>
          </a:xfrm>
          <a:prstGeom prst="rect">
            <a:avLst/>
          </a:prstGeom>
        </p:spPr>
      </p:pic>
      <p:pic>
        <p:nvPicPr>
          <p:cNvPr id="5" name="Picture 4">
            <a:extLst>
              <a:ext uri="{FF2B5EF4-FFF2-40B4-BE49-F238E27FC236}">
                <a16:creationId xmlns:a16="http://schemas.microsoft.com/office/drawing/2014/main" id="{497B4D59-CC6B-25D7-CFD9-132506A5B48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83965" y="5967395"/>
            <a:ext cx="1466850" cy="642505"/>
          </a:xfrm>
          <a:prstGeom prst="rect">
            <a:avLst/>
          </a:prstGeom>
        </p:spPr>
      </p:pic>
    </p:spTree>
    <p:extLst>
      <p:ext uri="{BB962C8B-B14F-4D97-AF65-F5344CB8AC3E}">
        <p14:creationId xmlns:p14="http://schemas.microsoft.com/office/powerpoint/2010/main" val="1231938692"/>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Google Shape;157;p78"/>
          <p:cNvSpPr txBox="1"/>
          <p:nvPr/>
        </p:nvSpPr>
        <p:spPr>
          <a:xfrm>
            <a:off x="677509" y="2229471"/>
            <a:ext cx="5342291" cy="3652178"/>
          </a:xfrm>
          <a:prstGeom prst="rect">
            <a:avLst/>
          </a:prstGeom>
          <a:noFill/>
          <a:ln>
            <a:noFill/>
          </a:ln>
        </p:spPr>
        <p:txBody>
          <a:bodyPr spcFirstLastPara="1" wrap="square" lIns="91400" tIns="45700" rIns="91400" bIns="45700" anchor="t" anchorCtr="0">
            <a:spAutoFit/>
          </a:bodyPr>
          <a:lstStyle/>
          <a:p>
            <a:pPr marL="0" marR="0" lvl="1" indent="0" algn="l" defTabSz="914400" rtl="0" eaLnBrk="1" fontAlgn="auto" latinLnBrk="0" hangingPunct="1">
              <a:lnSpc>
                <a:spcPct val="100000"/>
              </a:lnSpc>
              <a:spcBef>
                <a:spcPts val="0"/>
              </a:spcBef>
              <a:spcAft>
                <a:spcPts val="0"/>
              </a:spcAft>
              <a:buClrTx/>
              <a:buSzPts val="2100"/>
              <a:buFont typeface="Arial"/>
              <a:buNone/>
              <a:tabLst/>
              <a:defRPr/>
            </a:pPr>
            <a:r>
              <a:rPr kumimoji="0" lang="en-US" sz="2100" b="0" i="0" u="none" strike="noStrike" kern="0" cap="none" spc="0" normalizeH="0" baseline="0" noProof="0" dirty="0">
                <a:ln>
                  <a:noFill/>
                </a:ln>
                <a:solidFill>
                  <a:srgbClr val="5A5A5A"/>
                </a:solidFill>
                <a:effectLst/>
                <a:uLnTx/>
                <a:uFillTx/>
                <a:latin typeface="Avenir Light" panose="020B0402020203020204"/>
                <a:ea typeface="Helvetica Neue"/>
                <a:cs typeface="Helvetica Neue"/>
                <a:sym typeface="Arial"/>
              </a:rPr>
              <a:t>Scope</a:t>
            </a:r>
          </a:p>
          <a:p>
            <a:pPr marL="342900" marR="0" lvl="1" indent="-342900" algn="l" defTabSz="914400" rtl="0" eaLnBrk="1" fontAlgn="auto" latinLnBrk="0" hangingPunct="1">
              <a:lnSpc>
                <a:spcPct val="100000"/>
              </a:lnSpc>
              <a:spcBef>
                <a:spcPts val="0"/>
              </a:spcBef>
              <a:spcAft>
                <a:spcPts val="0"/>
              </a:spcAft>
              <a:buClrTx/>
              <a:buSzPts val="2100"/>
              <a:buFontTx/>
              <a:buChar char="►"/>
              <a:tabLst/>
              <a:defRPr/>
            </a:pPr>
            <a:r>
              <a:rPr kumimoji="0" lang="en-US" sz="2100" b="0" i="0" u="none" strike="noStrike" kern="0" cap="none" spc="0" normalizeH="0" baseline="0" noProof="0" dirty="0">
                <a:ln>
                  <a:noFill/>
                </a:ln>
                <a:solidFill>
                  <a:srgbClr val="5A5A5A"/>
                </a:solidFill>
                <a:effectLst/>
                <a:uLnTx/>
                <a:uFillTx/>
                <a:latin typeface="Avenir Light" panose="020B0402020203020204"/>
                <a:ea typeface="Helvetica Neue"/>
                <a:cs typeface="Helvetica Neue"/>
                <a:sym typeface="Arial"/>
              </a:rPr>
              <a:t>Sample size</a:t>
            </a:r>
          </a:p>
          <a:p>
            <a:pPr marL="342900" marR="0" lvl="1" indent="-342900" algn="l" defTabSz="914400" rtl="0" eaLnBrk="1" fontAlgn="auto" latinLnBrk="0" hangingPunct="1">
              <a:lnSpc>
                <a:spcPct val="100000"/>
              </a:lnSpc>
              <a:spcBef>
                <a:spcPts val="0"/>
              </a:spcBef>
              <a:spcAft>
                <a:spcPts val="0"/>
              </a:spcAft>
              <a:buClrTx/>
              <a:buSzPts val="2100"/>
              <a:buFontTx/>
              <a:buChar char="►"/>
              <a:tabLst/>
              <a:defRPr/>
            </a:pPr>
            <a:r>
              <a:rPr kumimoji="0" lang="en-US" sz="2100" b="0" i="0" u="none" strike="noStrike" kern="0" cap="none" spc="0" normalizeH="0" baseline="0" noProof="0" dirty="0">
                <a:ln>
                  <a:noFill/>
                </a:ln>
                <a:solidFill>
                  <a:srgbClr val="5A5A5A"/>
                </a:solidFill>
                <a:effectLst/>
                <a:uLnTx/>
                <a:uFillTx/>
                <a:latin typeface="Avenir Light" panose="020B0402020203020204"/>
                <a:ea typeface="Helvetica Neue"/>
                <a:cs typeface="Helvetica Neue"/>
                <a:sym typeface="Arial"/>
              </a:rPr>
              <a:t>Geographic limitations</a:t>
            </a:r>
          </a:p>
          <a:p>
            <a:pPr marL="342900" marR="0" lvl="1" indent="-342900" algn="l" defTabSz="914400" rtl="0" eaLnBrk="1" fontAlgn="auto" latinLnBrk="0" hangingPunct="1">
              <a:lnSpc>
                <a:spcPct val="100000"/>
              </a:lnSpc>
              <a:spcBef>
                <a:spcPts val="0"/>
              </a:spcBef>
              <a:spcAft>
                <a:spcPts val="0"/>
              </a:spcAft>
              <a:buClrTx/>
              <a:buSzPts val="2100"/>
              <a:buFontTx/>
              <a:buChar char="►"/>
              <a:tabLst/>
              <a:defRPr/>
            </a:pPr>
            <a:r>
              <a:rPr kumimoji="0" lang="en-US" sz="2100" b="0" i="0" u="none" strike="noStrike" kern="0" cap="none" spc="0" normalizeH="0" baseline="0" noProof="0" dirty="0">
                <a:ln>
                  <a:noFill/>
                </a:ln>
                <a:solidFill>
                  <a:srgbClr val="5A5A5A"/>
                </a:solidFill>
                <a:effectLst/>
                <a:uLnTx/>
                <a:uFillTx/>
                <a:latin typeface="Avenir Light" panose="020B0402020203020204"/>
                <a:ea typeface="Helvetica Neue"/>
                <a:cs typeface="Helvetica Neue"/>
                <a:sym typeface="Arial"/>
              </a:rPr>
              <a:t>Only included specific food items </a:t>
            </a:r>
          </a:p>
          <a:p>
            <a:pPr marL="342900" marR="0" lvl="1" indent="-342900" algn="l" defTabSz="914400" rtl="0" eaLnBrk="1" fontAlgn="auto" latinLnBrk="0" hangingPunct="1">
              <a:lnSpc>
                <a:spcPct val="100000"/>
              </a:lnSpc>
              <a:spcBef>
                <a:spcPts val="0"/>
              </a:spcBef>
              <a:spcAft>
                <a:spcPts val="0"/>
              </a:spcAft>
              <a:buClrTx/>
              <a:buSzPts val="2100"/>
              <a:buFontTx/>
              <a:buChar char="►"/>
              <a:tabLst/>
              <a:defRPr/>
            </a:pPr>
            <a:endParaRPr kumimoji="0" lang="en-US" sz="2100" b="0" i="0" u="none" strike="noStrike" kern="0" cap="none" spc="0" normalizeH="0" baseline="0" noProof="0" dirty="0">
              <a:ln>
                <a:noFill/>
              </a:ln>
              <a:solidFill>
                <a:srgbClr val="5A5A5A"/>
              </a:solidFill>
              <a:effectLst/>
              <a:uLnTx/>
              <a:uFillTx/>
              <a:latin typeface="Avenir Light" panose="020B0402020203020204"/>
              <a:ea typeface="Helvetica Neue"/>
              <a:cs typeface="Helvetica Neue"/>
              <a:sym typeface="Arial"/>
            </a:endParaRPr>
          </a:p>
          <a:p>
            <a:pPr marL="0" marR="0" lvl="1" indent="0" algn="l" defTabSz="914400" rtl="0" eaLnBrk="1" fontAlgn="auto" latinLnBrk="0" hangingPunct="1">
              <a:lnSpc>
                <a:spcPct val="100000"/>
              </a:lnSpc>
              <a:spcBef>
                <a:spcPts val="0"/>
              </a:spcBef>
              <a:spcAft>
                <a:spcPts val="0"/>
              </a:spcAft>
              <a:buClrTx/>
              <a:buSzPts val="2100"/>
              <a:buFont typeface="Arial"/>
              <a:buNone/>
              <a:tabLst/>
              <a:defRPr/>
            </a:pPr>
            <a:r>
              <a:rPr kumimoji="0" lang="en-US" sz="2100" b="0" i="0" u="none" strike="noStrike" kern="0" cap="none" spc="0" normalizeH="0" baseline="0" noProof="0" dirty="0">
                <a:ln>
                  <a:noFill/>
                </a:ln>
                <a:solidFill>
                  <a:srgbClr val="5A5A5A"/>
                </a:solidFill>
                <a:effectLst/>
                <a:uLnTx/>
                <a:uFillTx/>
                <a:latin typeface="Avenir Light" panose="020B0402020203020204"/>
                <a:ea typeface="Helvetica Neue"/>
                <a:cs typeface="Helvetica Neue"/>
                <a:sym typeface="Arial"/>
              </a:rPr>
              <a:t>Methodology</a:t>
            </a:r>
          </a:p>
          <a:p>
            <a:pPr marL="342900" marR="0" lvl="1" indent="-342900" algn="l" defTabSz="914400" rtl="0" eaLnBrk="1" fontAlgn="auto" latinLnBrk="0" hangingPunct="1">
              <a:lnSpc>
                <a:spcPct val="100000"/>
              </a:lnSpc>
              <a:spcBef>
                <a:spcPts val="0"/>
              </a:spcBef>
              <a:spcAft>
                <a:spcPts val="0"/>
              </a:spcAft>
              <a:buClrTx/>
              <a:buSzPts val="2100"/>
              <a:buFontTx/>
              <a:buChar char="►"/>
              <a:tabLst/>
              <a:defRPr/>
            </a:pPr>
            <a:r>
              <a:rPr kumimoji="0" lang="en-US" sz="2100" b="0" i="0" u="none" strike="noStrike" kern="0" cap="none" spc="0" normalizeH="0" baseline="0" noProof="0" dirty="0">
                <a:ln>
                  <a:noFill/>
                </a:ln>
                <a:solidFill>
                  <a:srgbClr val="5A5A5A"/>
                </a:solidFill>
                <a:effectLst/>
                <a:uLnTx/>
                <a:uFillTx/>
                <a:latin typeface="Avenir Light" panose="020B0402020203020204"/>
                <a:ea typeface="Helvetica Neue"/>
                <a:cs typeface="Helvetica Neue"/>
                <a:sym typeface="Arial"/>
              </a:rPr>
              <a:t>XRF measures “total lead concentration” </a:t>
            </a:r>
          </a:p>
          <a:p>
            <a:pPr marL="342900" marR="0" lvl="1" indent="-342900" algn="l" defTabSz="914400" rtl="0" eaLnBrk="1" fontAlgn="auto" latinLnBrk="0" hangingPunct="1">
              <a:lnSpc>
                <a:spcPct val="100000"/>
              </a:lnSpc>
              <a:spcBef>
                <a:spcPts val="0"/>
              </a:spcBef>
              <a:spcAft>
                <a:spcPts val="0"/>
              </a:spcAft>
              <a:buClrTx/>
              <a:buSzPts val="2100"/>
              <a:buFontTx/>
              <a:buChar char="►"/>
              <a:tabLst/>
              <a:defRPr/>
            </a:pPr>
            <a:r>
              <a:rPr kumimoji="0" lang="en-US" sz="2100" b="0" i="0" u="none" strike="noStrike" kern="0" cap="none" spc="0" normalizeH="0" baseline="0" noProof="0" dirty="0">
                <a:ln>
                  <a:noFill/>
                </a:ln>
                <a:solidFill>
                  <a:srgbClr val="5A5A5A"/>
                </a:solidFill>
                <a:effectLst/>
                <a:uLnTx/>
                <a:uFillTx/>
                <a:latin typeface="Avenir Light" panose="020B0402020203020204"/>
                <a:ea typeface="Helvetica Neue"/>
                <a:cs typeface="Helvetica Neue"/>
                <a:sym typeface="Arial"/>
              </a:rPr>
              <a:t>XRF limit of detection</a:t>
            </a:r>
          </a:p>
          <a:p>
            <a:pPr marL="342900" marR="0" lvl="1" indent="-342900" algn="l" defTabSz="914400" rtl="0" eaLnBrk="1" fontAlgn="auto" latinLnBrk="0" hangingPunct="1">
              <a:lnSpc>
                <a:spcPct val="100000"/>
              </a:lnSpc>
              <a:spcBef>
                <a:spcPts val="0"/>
              </a:spcBef>
              <a:spcAft>
                <a:spcPts val="0"/>
              </a:spcAft>
              <a:buClrTx/>
              <a:buSzPts val="2100"/>
              <a:buFontTx/>
              <a:buChar char="►"/>
              <a:tabLst/>
              <a:defRPr/>
            </a:pPr>
            <a:r>
              <a:rPr kumimoji="0" lang="en-US" sz="2100" b="0" i="0" u="none" strike="noStrike" kern="0" cap="none" spc="0" normalizeH="0" baseline="0" noProof="0" dirty="0">
                <a:ln>
                  <a:noFill/>
                </a:ln>
                <a:solidFill>
                  <a:srgbClr val="5A5A5A"/>
                </a:solidFill>
                <a:effectLst/>
                <a:uLnTx/>
                <a:uFillTx/>
                <a:latin typeface="Avenir Light" panose="020B0402020203020204"/>
                <a:ea typeface="Helvetica Neue"/>
                <a:cs typeface="Helvetica Neue"/>
                <a:sym typeface="Arial"/>
              </a:rPr>
              <a:t>Heterogeneity of products</a:t>
            </a:r>
          </a:p>
          <a:p>
            <a:pPr marL="342900" marR="0" lvl="0" indent="-342900" algn="l" defTabSz="914400" rtl="0" eaLnBrk="1" fontAlgn="auto" latinLnBrk="0" hangingPunct="1">
              <a:lnSpc>
                <a:spcPct val="100000"/>
              </a:lnSpc>
              <a:spcBef>
                <a:spcPts val="0"/>
              </a:spcBef>
              <a:spcAft>
                <a:spcPts val="0"/>
              </a:spcAft>
              <a:buClrTx/>
              <a:buSzPts val="2100"/>
              <a:buFontTx/>
              <a:buChar char="►"/>
              <a:tabLst/>
              <a:defRPr/>
            </a:pPr>
            <a:endParaRPr kumimoji="0" lang="en-US" sz="2133"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011113" y="30479"/>
            <a:ext cx="3180887" cy="3524841"/>
          </a:xfrm>
          <a:prstGeom prst="rect">
            <a:avLst/>
          </a:prstGeom>
        </p:spPr>
      </p:pic>
      <p:pic>
        <p:nvPicPr>
          <p:cNvPr id="4" name="Picture 3"/>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367482" y="30480"/>
            <a:ext cx="2643631" cy="3524841"/>
          </a:xfrm>
          <a:prstGeom prst="rect">
            <a:avLst/>
          </a:prstGeom>
        </p:spPr>
      </p:pic>
      <p:pic>
        <p:nvPicPr>
          <p:cNvPr id="9" name="Picture 8" descr="A silver pot on a table&#10;&#10;Description automatically generated">
            <a:extLst>
              <a:ext uri="{FF2B5EF4-FFF2-40B4-BE49-F238E27FC236}">
                <a16:creationId xmlns:a16="http://schemas.microsoft.com/office/drawing/2014/main" id="{1BB63A6A-032B-EFA0-0368-2079A70D64F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570"/>
          <a:stretch/>
        </p:blipFill>
        <p:spPr>
          <a:xfrm>
            <a:off x="6367482" y="3555320"/>
            <a:ext cx="5915957" cy="3276600"/>
          </a:xfrm>
          <a:prstGeom prst="rect">
            <a:avLst/>
          </a:prstGeom>
        </p:spPr>
      </p:pic>
      <p:sp>
        <p:nvSpPr>
          <p:cNvPr id="11" name="Google Shape;158;p78"/>
          <p:cNvSpPr/>
          <p:nvPr/>
        </p:nvSpPr>
        <p:spPr>
          <a:xfrm>
            <a:off x="383965" y="297768"/>
            <a:ext cx="10193763" cy="1015622"/>
          </a:xfrm>
          <a:prstGeom prst="rect">
            <a:avLst/>
          </a:prstGeom>
          <a:noFill/>
          <a:ln>
            <a:noFill/>
          </a:ln>
        </p:spPr>
        <p:txBody>
          <a:bodyPr spcFirstLastPara="1" wrap="square" lIns="91400" tIns="45700" rIns="9140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7200"/>
              <a:buFont typeface="Arial"/>
              <a:buNone/>
              <a:tabLst/>
              <a:defRPr/>
            </a:pPr>
            <a:r>
              <a:rPr kumimoji="0" lang="en-US" sz="6000" b="0" i="0" u="none" strike="noStrike" kern="0" cap="none" spc="0" normalizeH="0" baseline="0" noProof="0" dirty="0">
                <a:ln>
                  <a:noFill/>
                </a:ln>
                <a:solidFill>
                  <a:srgbClr val="000000"/>
                </a:solidFill>
                <a:effectLst/>
                <a:uLnTx/>
                <a:uFillTx/>
                <a:latin typeface="Avenir Light" panose="020B0402020203020204"/>
                <a:ea typeface="Helvetica Neue"/>
                <a:cs typeface="Helvetica Neue"/>
                <a:sym typeface="Helvetica Neue"/>
              </a:rPr>
              <a:t>Limitations</a:t>
            </a:r>
            <a:endParaRPr kumimoji="0" sz="6000" b="0" i="0" u="none" strike="noStrike" kern="0" cap="none" spc="0" normalizeH="0" baseline="0" noProof="0" dirty="0">
              <a:ln>
                <a:noFill/>
              </a:ln>
              <a:solidFill>
                <a:srgbClr val="000000"/>
              </a:solidFill>
              <a:effectLst/>
              <a:uLnTx/>
              <a:uFillTx/>
              <a:latin typeface="Avenir Light" panose="020B0402020203020204"/>
              <a:ea typeface="Helvetica Neue"/>
              <a:cs typeface="Helvetica Neue"/>
              <a:sym typeface="Helvetica Neue"/>
            </a:endParaRPr>
          </a:p>
        </p:txBody>
      </p:sp>
      <p:sp>
        <p:nvSpPr>
          <p:cNvPr id="13" name="Google Shape;93;p2">
            <a:extLst>
              <a:ext uri="{FF2B5EF4-FFF2-40B4-BE49-F238E27FC236}">
                <a16:creationId xmlns:a16="http://schemas.microsoft.com/office/drawing/2014/main" id="{A7226477-9860-474A-6659-0D709DE043A6}"/>
              </a:ext>
            </a:extLst>
          </p:cNvPr>
          <p:cNvSpPr/>
          <p:nvPr/>
        </p:nvSpPr>
        <p:spPr>
          <a:xfrm flipV="1">
            <a:off x="-4993" y="1367532"/>
            <a:ext cx="4834901" cy="5361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 name="Picture 1">
            <a:extLst>
              <a:ext uri="{FF2B5EF4-FFF2-40B4-BE49-F238E27FC236}">
                <a16:creationId xmlns:a16="http://schemas.microsoft.com/office/drawing/2014/main" id="{958C38C2-7244-6E93-6D5F-106F432DE8B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83965" y="5967395"/>
            <a:ext cx="1466850" cy="642505"/>
          </a:xfrm>
          <a:prstGeom prst="rect">
            <a:avLst/>
          </a:prstGeom>
        </p:spPr>
      </p:pic>
    </p:spTree>
    <p:extLst>
      <p:ext uri="{BB962C8B-B14F-4D97-AF65-F5344CB8AC3E}">
        <p14:creationId xmlns:p14="http://schemas.microsoft.com/office/powerpoint/2010/main" val="741424288"/>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33205"/>
            <a:ext cx="12192000" cy="9131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2667" b="0" i="0" u="none" strike="noStrike" kern="0" cap="none" spc="0" normalizeH="0" baseline="0" noProof="0" dirty="0">
                <a:ln>
                  <a:noFill/>
                </a:ln>
                <a:solidFill>
                  <a:srgbClr val="000000"/>
                </a:solidFill>
                <a:effectLst/>
                <a:uLnTx/>
                <a:uFillTx/>
                <a:latin typeface="Arial"/>
                <a:ea typeface="+mn-ea"/>
                <a:cs typeface="Arial"/>
                <a:sym typeface="Arial"/>
              </a:rPr>
            </a:br>
            <a:endParaRPr kumimoji="0" lang="en-US" sz="2667"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8" name="Picture 7"/>
          <p:cNvPicPr>
            <a:picLocks noChangeAspect="1"/>
          </p:cNvPicPr>
          <p:nvPr/>
        </p:nvPicPr>
        <p:blipFill rotWithShape="1">
          <a:blip r:embed="rId3" cstate="hqprint">
            <a:extLst>
              <a:ext uri="{28A0092B-C50C-407E-A947-70E740481C1C}">
                <a14:useLocalDpi xmlns:a14="http://schemas.microsoft.com/office/drawing/2010/main"/>
              </a:ext>
            </a:extLst>
          </a:blip>
          <a:srcRect l="-1" b="-1"/>
          <a:stretch/>
        </p:blipFill>
        <p:spPr>
          <a:xfrm>
            <a:off x="0" y="-229804"/>
            <a:ext cx="12192000" cy="7517725"/>
          </a:xfrm>
          <a:prstGeom prst="rect">
            <a:avLst/>
          </a:prstGeom>
        </p:spPr>
      </p:pic>
      <p:pic>
        <p:nvPicPr>
          <p:cNvPr id="14" name="Picture 13"/>
          <p:cNvPicPr>
            <a:picLocks noChangeAspect="1"/>
          </p:cNvPicPr>
          <p:nvPr/>
        </p:nvPicPr>
        <p:blipFill rotWithShape="1">
          <a:blip r:embed="rId4" cstate="hqprint">
            <a:extLst>
              <a:ext uri="{28A0092B-C50C-407E-A947-70E740481C1C}">
                <a14:useLocalDpi xmlns:a14="http://schemas.microsoft.com/office/drawing/2010/main"/>
              </a:ext>
            </a:extLst>
          </a:blip>
          <a:srcRect t="-157"/>
          <a:stretch/>
        </p:blipFill>
        <p:spPr>
          <a:xfrm>
            <a:off x="8077200" y="5691688"/>
            <a:ext cx="3475673" cy="959634"/>
          </a:xfrm>
          <a:prstGeom prst="rect">
            <a:avLst/>
          </a:prstGeom>
        </p:spPr>
      </p:pic>
      <p:sp>
        <p:nvSpPr>
          <p:cNvPr id="12" name="TextBox 11"/>
          <p:cNvSpPr txBox="1"/>
          <p:nvPr/>
        </p:nvSpPr>
        <p:spPr>
          <a:xfrm>
            <a:off x="427453" y="446438"/>
            <a:ext cx="613180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venir Light" panose="020B0402020203020204"/>
                <a:ea typeface="+mn-ea"/>
                <a:cs typeface="Arial"/>
                <a:sym typeface="Arial"/>
              </a:rPr>
              <a:t>High-level findings </a:t>
            </a:r>
            <a:r>
              <a:rPr kumimoji="0" lang="en-US" sz="3600" b="1" i="0" u="none" strike="noStrike" kern="0" cap="none" spc="0" normalizeH="0" baseline="0" noProof="0" dirty="0">
                <a:ln>
                  <a:noFill/>
                </a:ln>
                <a:solidFill>
                  <a:srgbClr val="000000"/>
                </a:solidFill>
                <a:effectLst/>
                <a:uLnTx/>
                <a:uFillTx/>
                <a:latin typeface="Avenir Light" panose="020B0402020203020204"/>
                <a:ea typeface="+mn-ea"/>
                <a:cs typeface="Arial"/>
                <a:sym typeface="Arial"/>
              </a:rPr>
              <a:t>by country</a:t>
            </a:r>
          </a:p>
        </p:txBody>
      </p:sp>
      <p:pic>
        <p:nvPicPr>
          <p:cNvPr id="2" name="Picture 1">
            <a:extLst>
              <a:ext uri="{FF2B5EF4-FFF2-40B4-BE49-F238E27FC236}">
                <a16:creationId xmlns:a16="http://schemas.microsoft.com/office/drawing/2014/main" id="{8EA40E82-679B-6B7D-0E3B-727D496FABF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83965" y="5967395"/>
            <a:ext cx="1466850" cy="642505"/>
          </a:xfrm>
          <a:prstGeom prst="rect">
            <a:avLst/>
          </a:prstGeom>
        </p:spPr>
      </p:pic>
    </p:spTree>
    <p:extLst>
      <p:ext uri="{BB962C8B-B14F-4D97-AF65-F5344CB8AC3E}">
        <p14:creationId xmlns:p14="http://schemas.microsoft.com/office/powerpoint/2010/main" val="2009443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9" name="Text Placeholder 2"/>
          <p:cNvSpPr txBox="1">
            <a:spLocks/>
          </p:cNvSpPr>
          <p:nvPr/>
        </p:nvSpPr>
        <p:spPr>
          <a:xfrm>
            <a:off x="6429618" y="1427798"/>
            <a:ext cx="5634927" cy="5044867"/>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7000"/>
              </a:lnSpc>
              <a:spcBef>
                <a:spcPts val="0"/>
              </a:spcBef>
              <a:spcAft>
                <a:spcPts val="300"/>
              </a:spcAft>
              <a:buClr>
                <a:srgbClr val="ED7D31"/>
              </a:buClr>
              <a:buSzPts val="1800"/>
              <a:buFont typeface="Arial"/>
              <a:buNone/>
              <a:tabLst/>
              <a:defRPr/>
            </a:pPr>
            <a:r>
              <a:rPr kumimoji="0" lang="en-US" sz="2200" b="1" i="0" u="none" strike="noStrike" kern="0" cap="none" spc="0" normalizeH="0" baseline="0" noProof="0" dirty="0">
                <a:ln>
                  <a:noFill/>
                </a:ln>
                <a:solidFill>
                  <a:srgbClr val="E36C0A"/>
                </a:solidFill>
                <a:effectLst/>
                <a:uLnTx/>
                <a:uFillTx/>
                <a:latin typeface="Arial"/>
                <a:ea typeface="Arial" panose="020B0604020202020204" pitchFamily="34" charset="0"/>
                <a:cs typeface="Times New Roman" panose="02020603050405020304" pitchFamily="18" charset="0"/>
                <a:sym typeface="Calibri"/>
              </a:rPr>
              <a:t>Across all 5,010 samples: </a:t>
            </a:r>
            <a:r>
              <a:rPr kumimoji="0" lang="en-US" sz="2200" b="1" i="0" u="none" strike="noStrike" kern="0" cap="none" spc="0" normalizeH="0" baseline="0" noProof="0" dirty="0">
                <a:ln>
                  <a:noFill/>
                </a:ln>
                <a:solidFill>
                  <a:srgbClr val="FFFFFF"/>
                </a:solidFill>
                <a:effectLst/>
                <a:uLnTx/>
                <a:uFillTx/>
                <a:latin typeface="Arial"/>
                <a:ea typeface="Arial" panose="020B0604020202020204" pitchFamily="34" charset="0"/>
                <a:cs typeface="Times New Roman" panose="02020603050405020304" pitchFamily="18" charset="0"/>
                <a:sym typeface="Calibri"/>
              </a:rPr>
              <a:t>18%</a:t>
            </a:r>
            <a:endParaRPr kumimoji="0" lang="en-US" sz="2200" b="1" i="0" u="none" strike="noStrike" kern="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sym typeface="Calibri"/>
            </a:endParaRPr>
          </a:p>
          <a:p>
            <a:pPr marL="342900" marR="0" lvl="0" indent="-342900" algn="l" defTabSz="914400" rtl="0" eaLnBrk="1" fontAlgn="auto" latinLnBrk="0" hangingPunct="1">
              <a:lnSpc>
                <a:spcPct val="107000"/>
              </a:lnSpc>
              <a:spcBef>
                <a:spcPts val="0"/>
              </a:spcBef>
              <a:spcAft>
                <a:spcPts val="300"/>
              </a:spcAft>
              <a:buClr>
                <a:srgbClr val="ED7D31"/>
              </a:buClr>
              <a:buSzPts val="1800"/>
              <a:buFont typeface="Symbol" panose="05050102010706020507" pitchFamily="18" charset="2"/>
              <a:buChar char=""/>
              <a:tabLst/>
              <a:defRPr/>
            </a:pPr>
            <a:r>
              <a:rPr kumimoji="0" lang="en-US" sz="2200" b="0" i="0" u="none" strike="noStrike" kern="0" cap="none" spc="0" normalizeH="0" baseline="0" noProof="0" dirty="0">
                <a:ln>
                  <a:noFill/>
                </a:ln>
                <a:solidFill>
                  <a:srgbClr val="E36C0A"/>
                </a:solidFill>
                <a:effectLst/>
                <a:uLnTx/>
                <a:uFillTx/>
                <a:latin typeface="Arial"/>
                <a:ea typeface="Arial" panose="020B0604020202020204" pitchFamily="34" charset="0"/>
                <a:cs typeface="Times New Roman" panose="02020603050405020304" pitchFamily="18" charset="0"/>
                <a:sym typeface="Calibri"/>
              </a:rPr>
              <a:t>Metallic </a:t>
            </a:r>
            <a:r>
              <a:rPr kumimoji="0" lang="en-US" sz="2200" b="0" i="0" u="none" strike="noStrike" kern="0" cap="none" spc="0" normalizeH="0" baseline="0" noProof="0" dirty="0" err="1">
                <a:ln>
                  <a:noFill/>
                </a:ln>
                <a:solidFill>
                  <a:srgbClr val="E36C0A"/>
                </a:solidFill>
                <a:effectLst/>
                <a:uLnTx/>
                <a:uFillTx/>
                <a:latin typeface="Arial"/>
                <a:ea typeface="Arial" panose="020B0604020202020204" pitchFamily="34" charset="0"/>
                <a:cs typeface="Times New Roman" panose="02020603050405020304" pitchFamily="18" charset="0"/>
                <a:sym typeface="Calibri"/>
              </a:rPr>
              <a:t>foodware</a:t>
            </a:r>
            <a:r>
              <a:rPr kumimoji="0" lang="en-US" sz="2200" b="0" i="0" u="none" strike="noStrike" kern="0" cap="none" spc="0" normalizeH="0" baseline="0" noProof="0" dirty="0">
                <a:ln>
                  <a:noFill/>
                </a:ln>
                <a:solidFill>
                  <a:srgbClr val="E36C0A"/>
                </a:solidFill>
                <a:effectLst/>
                <a:uLnTx/>
                <a:uFillTx/>
                <a:latin typeface="Arial"/>
                <a:ea typeface="Arial" panose="020B0604020202020204" pitchFamily="34" charset="0"/>
                <a:cs typeface="Times New Roman" panose="02020603050405020304" pitchFamily="18" charset="0"/>
                <a:sym typeface="Calibri"/>
              </a:rPr>
              <a:t>: </a:t>
            </a:r>
            <a:r>
              <a:rPr kumimoji="0" lang="en-US" sz="2200" b="0" i="0" u="none" strike="noStrike" kern="0" cap="none" spc="0" normalizeH="0" baseline="0" noProof="0" dirty="0">
                <a:ln>
                  <a:noFill/>
                </a:ln>
                <a:solidFill>
                  <a:srgbClr val="FFFFFF"/>
                </a:solidFill>
                <a:effectLst/>
                <a:uLnTx/>
                <a:uFillTx/>
                <a:latin typeface="Arial"/>
                <a:ea typeface="Arial" panose="020B0604020202020204" pitchFamily="34" charset="0"/>
                <a:cs typeface="Times New Roman" panose="02020603050405020304" pitchFamily="18" charset="0"/>
                <a:sym typeface="Calibri"/>
              </a:rPr>
              <a:t>52% of 518 samples </a:t>
            </a:r>
          </a:p>
          <a:p>
            <a:pPr marL="342900" marR="0" lvl="0" indent="-342900" algn="l" defTabSz="914400" rtl="0" eaLnBrk="1" fontAlgn="auto" latinLnBrk="0" hangingPunct="1">
              <a:lnSpc>
                <a:spcPct val="107000"/>
              </a:lnSpc>
              <a:spcBef>
                <a:spcPts val="0"/>
              </a:spcBef>
              <a:spcAft>
                <a:spcPts val="300"/>
              </a:spcAft>
              <a:buClr>
                <a:srgbClr val="ED7D31"/>
              </a:buClr>
              <a:buSzPts val="1800"/>
              <a:buFont typeface="Symbol" panose="05050102010706020507" pitchFamily="18" charset="2"/>
              <a:buChar char=""/>
              <a:tabLst/>
              <a:defRPr/>
            </a:pPr>
            <a:r>
              <a:rPr kumimoji="0" lang="en-US" sz="2200" b="0" i="0" u="none" strike="noStrike" kern="0" cap="none" spc="0" normalizeH="0" baseline="0" noProof="0" dirty="0">
                <a:ln>
                  <a:noFill/>
                </a:ln>
                <a:solidFill>
                  <a:srgbClr val="E36C0A"/>
                </a:solidFill>
                <a:effectLst/>
                <a:uLnTx/>
                <a:uFillTx/>
                <a:latin typeface="Arial"/>
                <a:ea typeface="Arial" panose="020B0604020202020204" pitchFamily="34" charset="0"/>
                <a:cs typeface="Times New Roman" panose="02020603050405020304" pitchFamily="18" charset="0"/>
                <a:sym typeface="Calibri"/>
              </a:rPr>
              <a:t>Ceramic </a:t>
            </a:r>
            <a:r>
              <a:rPr kumimoji="0" lang="en-US" sz="2200" b="0" i="0" u="none" strike="noStrike" kern="0" cap="none" spc="0" normalizeH="0" baseline="0" noProof="0" dirty="0" err="1">
                <a:ln>
                  <a:noFill/>
                </a:ln>
                <a:solidFill>
                  <a:srgbClr val="E36C0A"/>
                </a:solidFill>
                <a:effectLst/>
                <a:uLnTx/>
                <a:uFillTx/>
                <a:latin typeface="Arial"/>
                <a:ea typeface="Arial" panose="020B0604020202020204" pitchFamily="34" charset="0"/>
                <a:cs typeface="Times New Roman" panose="02020603050405020304" pitchFamily="18" charset="0"/>
                <a:sym typeface="Calibri"/>
              </a:rPr>
              <a:t>foodware</a:t>
            </a:r>
            <a:r>
              <a:rPr kumimoji="0" lang="en-US" sz="2200" b="0" i="0" u="none" strike="noStrike" kern="0" cap="none" spc="0" normalizeH="0" baseline="0" noProof="0" dirty="0">
                <a:ln>
                  <a:noFill/>
                </a:ln>
                <a:solidFill>
                  <a:srgbClr val="E36C0A"/>
                </a:solidFill>
                <a:effectLst/>
                <a:uLnTx/>
                <a:uFillTx/>
                <a:latin typeface="Arial"/>
                <a:ea typeface="Arial" panose="020B0604020202020204" pitchFamily="34" charset="0"/>
                <a:cs typeface="Times New Roman" panose="02020603050405020304" pitchFamily="18" charset="0"/>
                <a:sym typeface="Calibri"/>
              </a:rPr>
              <a:t>: </a:t>
            </a:r>
            <a:r>
              <a:rPr kumimoji="0" lang="en-US" sz="2200" b="0" i="0" u="none" strike="noStrike" kern="0" cap="none" spc="0" normalizeH="0" baseline="0" noProof="0" dirty="0">
                <a:ln>
                  <a:noFill/>
                </a:ln>
                <a:solidFill>
                  <a:srgbClr val="FFFFFF"/>
                </a:solidFill>
                <a:effectLst/>
                <a:uLnTx/>
                <a:uFillTx/>
                <a:latin typeface="Arial"/>
                <a:ea typeface="Arial" panose="020B0604020202020204" pitchFamily="34" charset="0"/>
                <a:cs typeface="Times New Roman" panose="02020603050405020304" pitchFamily="18" charset="0"/>
                <a:sym typeface="Calibri"/>
              </a:rPr>
              <a:t>45% of 310 samples</a:t>
            </a:r>
          </a:p>
          <a:p>
            <a:pPr marL="342900" marR="0" lvl="0" indent="-342900" algn="l" defTabSz="914400" rtl="0" eaLnBrk="1" fontAlgn="auto" latinLnBrk="0" hangingPunct="1">
              <a:lnSpc>
                <a:spcPct val="107000"/>
              </a:lnSpc>
              <a:spcBef>
                <a:spcPts val="0"/>
              </a:spcBef>
              <a:spcAft>
                <a:spcPts val="300"/>
              </a:spcAft>
              <a:buClr>
                <a:srgbClr val="ED7D31"/>
              </a:buClr>
              <a:buSzPts val="1800"/>
              <a:buFont typeface="Symbol" panose="05050102010706020507" pitchFamily="18" charset="2"/>
              <a:buChar char=""/>
              <a:tabLst/>
              <a:defRPr/>
            </a:pPr>
            <a:r>
              <a:rPr kumimoji="0" lang="en-US" sz="2200" b="0" i="0" u="none" strike="noStrike" kern="0" cap="none" spc="0" normalizeH="0" baseline="0" noProof="0" dirty="0">
                <a:ln>
                  <a:noFill/>
                </a:ln>
                <a:solidFill>
                  <a:srgbClr val="E36C0A"/>
                </a:solidFill>
                <a:effectLst/>
                <a:uLnTx/>
                <a:uFillTx/>
                <a:latin typeface="Arial"/>
                <a:ea typeface="Arial" panose="020B0604020202020204" pitchFamily="34" charset="0"/>
                <a:cs typeface="Times New Roman" panose="02020603050405020304" pitchFamily="18" charset="0"/>
                <a:sym typeface="Calibri"/>
              </a:rPr>
              <a:t>Paints (large surfaces): </a:t>
            </a:r>
            <a:r>
              <a:rPr kumimoji="0" lang="en-US" sz="2200" b="0" i="0" u="none" strike="noStrike" kern="0" cap="none" spc="0" normalizeH="0" baseline="0" noProof="0" dirty="0">
                <a:ln>
                  <a:noFill/>
                </a:ln>
                <a:solidFill>
                  <a:srgbClr val="FFFFFF"/>
                </a:solidFill>
                <a:effectLst/>
                <a:uLnTx/>
                <a:uFillTx/>
                <a:latin typeface="Arial"/>
                <a:ea typeface="Arial" panose="020B0604020202020204" pitchFamily="34" charset="0"/>
                <a:cs typeface="Times New Roman" panose="02020603050405020304" pitchFamily="18" charset="0"/>
                <a:sym typeface="Calibri"/>
              </a:rPr>
              <a:t>41% of 437 samples</a:t>
            </a:r>
          </a:p>
          <a:p>
            <a:pPr marL="342900" marR="0" lvl="0" indent="-342900" algn="l" defTabSz="914400" rtl="0" eaLnBrk="1" fontAlgn="auto" latinLnBrk="0" hangingPunct="1">
              <a:lnSpc>
                <a:spcPct val="107000"/>
              </a:lnSpc>
              <a:spcBef>
                <a:spcPts val="0"/>
              </a:spcBef>
              <a:spcAft>
                <a:spcPts val="300"/>
              </a:spcAft>
              <a:buClr>
                <a:srgbClr val="ED7D31"/>
              </a:buClr>
              <a:buSzPts val="1800"/>
              <a:buFont typeface="Symbol" panose="05050102010706020507" pitchFamily="18" charset="2"/>
              <a:buChar char=""/>
              <a:tabLst/>
              <a:defRPr/>
            </a:pPr>
            <a:r>
              <a:rPr kumimoji="0" lang="en-US" sz="2200" b="0" i="0" u="none" strike="noStrike" kern="0" cap="none" spc="0" normalizeH="0" baseline="0" noProof="0" dirty="0">
                <a:ln>
                  <a:noFill/>
                </a:ln>
                <a:solidFill>
                  <a:srgbClr val="E36C0A"/>
                </a:solidFill>
                <a:effectLst/>
                <a:uLnTx/>
                <a:uFillTx/>
                <a:latin typeface="Arial"/>
                <a:ea typeface="Arial" panose="020B0604020202020204" pitchFamily="34" charset="0"/>
                <a:cs typeface="Times New Roman" panose="02020603050405020304" pitchFamily="18" charset="0"/>
                <a:sym typeface="Calibri"/>
              </a:rPr>
              <a:t>Toys: </a:t>
            </a:r>
            <a:r>
              <a:rPr kumimoji="0" lang="en-US" sz="2200" b="0" i="0" u="none" strike="noStrike" kern="0" cap="none" spc="0" normalizeH="0" baseline="0" noProof="0" dirty="0">
                <a:ln>
                  <a:noFill/>
                </a:ln>
                <a:solidFill>
                  <a:srgbClr val="FFFFFF"/>
                </a:solidFill>
                <a:effectLst/>
                <a:uLnTx/>
                <a:uFillTx/>
                <a:latin typeface="Arial"/>
                <a:ea typeface="Arial" panose="020B0604020202020204" pitchFamily="34" charset="0"/>
                <a:cs typeface="Times New Roman" panose="02020603050405020304" pitchFamily="18" charset="0"/>
                <a:sym typeface="Calibri"/>
              </a:rPr>
              <a:t>13% of 781 samples</a:t>
            </a:r>
          </a:p>
          <a:p>
            <a:pPr marL="342900" marR="0" lvl="0" indent="-342900" algn="l" defTabSz="914400" rtl="0" eaLnBrk="1" fontAlgn="auto" latinLnBrk="0" hangingPunct="1">
              <a:lnSpc>
                <a:spcPct val="107000"/>
              </a:lnSpc>
              <a:spcBef>
                <a:spcPts val="0"/>
              </a:spcBef>
              <a:spcAft>
                <a:spcPts val="300"/>
              </a:spcAft>
              <a:buClr>
                <a:srgbClr val="ED7D31"/>
              </a:buClr>
              <a:buSzPts val="1800"/>
              <a:buFont typeface="Symbol" panose="05050102010706020507" pitchFamily="18" charset="2"/>
              <a:buChar char=""/>
              <a:tabLst/>
              <a:defRPr/>
            </a:pPr>
            <a:r>
              <a:rPr kumimoji="0" lang="en-US" sz="2200" b="0" i="0" u="none" strike="noStrike" kern="0" cap="none" spc="0" normalizeH="0" baseline="0" noProof="0" dirty="0">
                <a:ln>
                  <a:noFill/>
                </a:ln>
                <a:solidFill>
                  <a:srgbClr val="E36C0A"/>
                </a:solidFill>
                <a:effectLst/>
                <a:uLnTx/>
                <a:uFillTx/>
                <a:latin typeface="Arial"/>
                <a:ea typeface="Arial" panose="020B0604020202020204" pitchFamily="34" charset="0"/>
                <a:cs typeface="Times New Roman" panose="02020603050405020304" pitchFamily="18" charset="0"/>
                <a:sym typeface="Calibri"/>
              </a:rPr>
              <a:t>Plastic </a:t>
            </a:r>
            <a:r>
              <a:rPr kumimoji="0" lang="en-US" sz="2200" b="0" i="0" u="none" strike="noStrike" kern="0" cap="none" spc="0" normalizeH="0" baseline="0" noProof="0" dirty="0" err="1">
                <a:ln>
                  <a:noFill/>
                </a:ln>
                <a:solidFill>
                  <a:srgbClr val="E36C0A"/>
                </a:solidFill>
                <a:effectLst/>
                <a:uLnTx/>
                <a:uFillTx/>
                <a:latin typeface="Arial"/>
                <a:ea typeface="Arial" panose="020B0604020202020204" pitchFamily="34" charset="0"/>
                <a:cs typeface="Times New Roman" panose="02020603050405020304" pitchFamily="18" charset="0"/>
                <a:sym typeface="Calibri"/>
              </a:rPr>
              <a:t>foodware</a:t>
            </a:r>
            <a:r>
              <a:rPr kumimoji="0" lang="en-US" sz="2200" b="0" i="0" u="none" strike="noStrike" kern="0" cap="none" spc="0" normalizeH="0" baseline="0" noProof="0" dirty="0">
                <a:ln>
                  <a:noFill/>
                </a:ln>
                <a:solidFill>
                  <a:srgbClr val="E36C0A"/>
                </a:solidFill>
                <a:effectLst/>
                <a:uLnTx/>
                <a:uFillTx/>
                <a:latin typeface="Arial"/>
                <a:ea typeface="Arial" panose="020B0604020202020204" pitchFamily="34" charset="0"/>
                <a:cs typeface="Times New Roman" panose="02020603050405020304" pitchFamily="18" charset="0"/>
                <a:sym typeface="Calibri"/>
              </a:rPr>
              <a:t>: </a:t>
            </a:r>
            <a:r>
              <a:rPr kumimoji="0" lang="en-US" sz="2200" b="0" i="0" u="none" strike="noStrike" kern="0" cap="none" spc="0" normalizeH="0" baseline="0" noProof="0" dirty="0">
                <a:ln>
                  <a:noFill/>
                </a:ln>
                <a:solidFill>
                  <a:srgbClr val="FFFFFF"/>
                </a:solidFill>
                <a:effectLst/>
                <a:uLnTx/>
                <a:uFillTx/>
                <a:latin typeface="Arial"/>
                <a:ea typeface="Arial" panose="020B0604020202020204" pitchFamily="34" charset="0"/>
                <a:cs typeface="Times New Roman" panose="02020603050405020304" pitchFamily="18" charset="0"/>
                <a:sym typeface="Calibri"/>
              </a:rPr>
              <a:t>12% of 364 samples </a:t>
            </a:r>
            <a:endParaRPr kumimoji="0" lang="en-US" sz="2200" b="0" i="0" u="none" strike="noStrike" kern="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sym typeface="Calibri"/>
            </a:endParaRPr>
          </a:p>
          <a:p>
            <a:pPr marL="342900" marR="0" lvl="0" indent="-342900" algn="l" defTabSz="914400" rtl="0" eaLnBrk="1" fontAlgn="auto" latinLnBrk="0" hangingPunct="1">
              <a:lnSpc>
                <a:spcPct val="107000"/>
              </a:lnSpc>
              <a:spcBef>
                <a:spcPts val="0"/>
              </a:spcBef>
              <a:spcAft>
                <a:spcPts val="300"/>
              </a:spcAft>
              <a:buClr>
                <a:srgbClr val="ED7D31"/>
              </a:buClr>
              <a:buSzPts val="1800"/>
              <a:buFont typeface="Symbol" panose="05050102010706020507" pitchFamily="18" charset="2"/>
              <a:buChar char=""/>
              <a:tabLst/>
              <a:defRPr/>
            </a:pPr>
            <a:r>
              <a:rPr kumimoji="0" lang="en-US" sz="2200" b="0" i="0" u="none" strike="noStrike" kern="0" cap="none" spc="0" normalizeH="0" baseline="0" noProof="0" dirty="0">
                <a:ln>
                  <a:noFill/>
                </a:ln>
                <a:solidFill>
                  <a:srgbClr val="E36C0A"/>
                </a:solidFill>
                <a:effectLst/>
                <a:uLnTx/>
                <a:uFillTx/>
                <a:latin typeface="Arial"/>
                <a:ea typeface="Arial" panose="020B0604020202020204" pitchFamily="34" charset="0"/>
                <a:cs typeface="Times New Roman" panose="02020603050405020304" pitchFamily="18" charset="0"/>
                <a:sym typeface="Calibri"/>
              </a:rPr>
              <a:t>Cosmetics: </a:t>
            </a:r>
            <a:r>
              <a:rPr kumimoji="0" lang="en-US" sz="2200" b="0" i="0" u="none" strike="noStrike" kern="0" cap="none" spc="0" normalizeH="0" baseline="0" noProof="0" dirty="0">
                <a:ln>
                  <a:noFill/>
                </a:ln>
                <a:solidFill>
                  <a:srgbClr val="FFFFFF"/>
                </a:solidFill>
                <a:effectLst/>
                <a:uLnTx/>
                <a:uFillTx/>
                <a:latin typeface="Arial"/>
                <a:ea typeface="Arial" panose="020B0604020202020204" pitchFamily="34" charset="0"/>
                <a:cs typeface="Times New Roman" panose="02020603050405020304" pitchFamily="18" charset="0"/>
                <a:sym typeface="Calibri"/>
              </a:rPr>
              <a:t>12% of 815 samples </a:t>
            </a:r>
          </a:p>
          <a:p>
            <a:pPr marL="342900" marR="0" lvl="0" indent="-342900" algn="l" defTabSz="914400" rtl="0" eaLnBrk="1" fontAlgn="auto" latinLnBrk="0" hangingPunct="1">
              <a:lnSpc>
                <a:spcPct val="107000"/>
              </a:lnSpc>
              <a:spcBef>
                <a:spcPts val="0"/>
              </a:spcBef>
              <a:spcAft>
                <a:spcPts val="300"/>
              </a:spcAft>
              <a:buClr>
                <a:srgbClr val="ED7D31"/>
              </a:buClr>
              <a:buSzPts val="1800"/>
              <a:buFont typeface="Symbol" panose="05050102010706020507" pitchFamily="18" charset="2"/>
              <a:buChar char=""/>
              <a:tabLst/>
              <a:defRPr/>
            </a:pPr>
            <a:r>
              <a:rPr kumimoji="0" lang="en-US" sz="2200" b="0" i="0" u="none" strike="noStrike" kern="0" cap="none" spc="0" normalizeH="0" baseline="0" noProof="0" dirty="0">
                <a:ln>
                  <a:noFill/>
                </a:ln>
                <a:solidFill>
                  <a:srgbClr val="E36C0A"/>
                </a:solidFill>
                <a:effectLst/>
                <a:uLnTx/>
                <a:uFillTx/>
                <a:latin typeface="Arial"/>
                <a:ea typeface="Arial" panose="020B0604020202020204" pitchFamily="34" charset="0"/>
                <a:cs typeface="Times New Roman" panose="02020603050405020304" pitchFamily="18" charset="0"/>
                <a:sym typeface="Calibri"/>
              </a:rPr>
              <a:t>Paints (art, crafts, &amp; special uses): </a:t>
            </a:r>
            <a:r>
              <a:rPr kumimoji="0" lang="en-US" sz="2200" b="0" i="0" u="none" strike="noStrike" kern="0" cap="none" spc="0" normalizeH="0" baseline="0" noProof="0" dirty="0">
                <a:ln>
                  <a:noFill/>
                </a:ln>
                <a:solidFill>
                  <a:srgbClr val="FFFFFF"/>
                </a:solidFill>
                <a:effectLst/>
                <a:uLnTx/>
                <a:uFillTx/>
                <a:latin typeface="Arial"/>
                <a:ea typeface="Arial" panose="020B0604020202020204" pitchFamily="34" charset="0"/>
                <a:cs typeface="Times New Roman" panose="02020603050405020304" pitchFamily="18" charset="0"/>
                <a:sym typeface="Calibri"/>
              </a:rPr>
              <a:t>11% of 70 samples</a:t>
            </a:r>
          </a:p>
          <a:p>
            <a:pPr marL="342900" marR="0" lvl="0" indent="-342900" algn="l" defTabSz="914400" rtl="0" eaLnBrk="1" fontAlgn="auto" latinLnBrk="0" hangingPunct="1">
              <a:lnSpc>
                <a:spcPct val="107000"/>
              </a:lnSpc>
              <a:spcBef>
                <a:spcPts val="0"/>
              </a:spcBef>
              <a:spcAft>
                <a:spcPts val="300"/>
              </a:spcAft>
              <a:buClr>
                <a:srgbClr val="ED7D31"/>
              </a:buClr>
              <a:buSzPts val="1800"/>
              <a:buFont typeface="Symbol" panose="05050102010706020507" pitchFamily="18" charset="2"/>
              <a:buChar char=""/>
              <a:tabLst/>
              <a:defRPr/>
            </a:pPr>
            <a:r>
              <a:rPr kumimoji="0" lang="en-US" sz="2200" b="0" i="0" u="none" strike="noStrike" kern="0" cap="none" spc="0" normalizeH="0" baseline="0" noProof="0" dirty="0">
                <a:ln>
                  <a:noFill/>
                </a:ln>
                <a:solidFill>
                  <a:srgbClr val="E36C0A"/>
                </a:solidFill>
                <a:effectLst/>
                <a:uLnTx/>
                <a:uFillTx/>
                <a:latin typeface="Arial"/>
                <a:ea typeface="Arial" panose="020B0604020202020204" pitchFamily="34" charset="0"/>
                <a:cs typeface="Times New Roman" panose="02020603050405020304" pitchFamily="18" charset="0"/>
                <a:sym typeface="Calibri"/>
              </a:rPr>
              <a:t>Traditional and herbal medicines: </a:t>
            </a:r>
            <a:r>
              <a:rPr kumimoji="0" lang="en-US" sz="2200" b="0" i="0" u="none" strike="noStrike" kern="0" cap="none" spc="0" normalizeH="0" baseline="0" noProof="0" dirty="0">
                <a:ln>
                  <a:noFill/>
                </a:ln>
                <a:solidFill>
                  <a:srgbClr val="FFFFFF"/>
                </a:solidFill>
                <a:effectLst/>
                <a:uLnTx/>
                <a:uFillTx/>
                <a:latin typeface="Arial"/>
                <a:ea typeface="Arial" panose="020B0604020202020204" pitchFamily="34" charset="0"/>
                <a:cs typeface="Times New Roman" panose="02020603050405020304" pitchFamily="18" charset="0"/>
                <a:sym typeface="Calibri"/>
              </a:rPr>
              <a:t>4% of 54 samples</a:t>
            </a:r>
            <a:endParaRPr kumimoji="0" lang="en-US" sz="2200" b="0" i="0" u="none" strike="noStrike" kern="0" cap="none" spc="0" normalizeH="0" baseline="0" noProof="0" dirty="0">
              <a:ln>
                <a:noFill/>
              </a:ln>
              <a:solidFill>
                <a:srgbClr val="FFFFFF"/>
              </a:solidFill>
              <a:effectLst/>
              <a:uLnTx/>
              <a:uFillTx/>
              <a:latin typeface="Arial"/>
              <a:cs typeface="Calibri"/>
              <a:sym typeface="Calibri"/>
            </a:endParaRPr>
          </a:p>
          <a:p>
            <a:pPr marL="342900" marR="0" lvl="0" indent="-342900" algn="l" defTabSz="914400" rtl="0" eaLnBrk="1" fontAlgn="auto" latinLnBrk="0" hangingPunct="1">
              <a:lnSpc>
                <a:spcPct val="107000"/>
              </a:lnSpc>
              <a:spcBef>
                <a:spcPts val="0"/>
              </a:spcBef>
              <a:spcAft>
                <a:spcPts val="300"/>
              </a:spcAft>
              <a:buClr>
                <a:srgbClr val="ED7D31"/>
              </a:buClr>
              <a:buSzPts val="1800"/>
              <a:buFont typeface="Symbol" panose="05050102010706020507" pitchFamily="18" charset="2"/>
              <a:buChar char=""/>
              <a:tabLst/>
              <a:defRPr/>
            </a:pPr>
            <a:r>
              <a:rPr kumimoji="0" lang="en-US" sz="2200" b="0" i="0" u="none" strike="noStrike" kern="0" cap="none" spc="0" normalizeH="0" baseline="0" noProof="0" dirty="0">
                <a:ln>
                  <a:noFill/>
                </a:ln>
                <a:solidFill>
                  <a:srgbClr val="E36C0A"/>
                </a:solidFill>
                <a:effectLst/>
                <a:uLnTx/>
                <a:uFillTx/>
                <a:latin typeface="Arial"/>
                <a:ea typeface="Arial" panose="020B0604020202020204" pitchFamily="34" charset="0"/>
                <a:cs typeface="Times New Roman" panose="02020603050405020304" pitchFamily="18" charset="0"/>
                <a:sym typeface="Calibri"/>
              </a:rPr>
              <a:t>Spices: </a:t>
            </a:r>
            <a:r>
              <a:rPr kumimoji="0" lang="en-US" sz="2200" b="0" i="0" u="none" strike="noStrike" kern="0" cap="none" spc="0" normalizeH="0" baseline="0" noProof="0" dirty="0">
                <a:ln>
                  <a:noFill/>
                </a:ln>
                <a:solidFill>
                  <a:srgbClr val="FFFFFF"/>
                </a:solidFill>
                <a:effectLst/>
                <a:uLnTx/>
                <a:uFillTx/>
                <a:latin typeface="Arial"/>
                <a:ea typeface="Arial" panose="020B0604020202020204" pitchFamily="34" charset="0"/>
                <a:cs typeface="Times New Roman" panose="02020603050405020304" pitchFamily="18" charset="0"/>
                <a:sym typeface="Calibri"/>
              </a:rPr>
              <a:t>2% of 1085 samples</a:t>
            </a:r>
            <a:endParaRPr kumimoji="0" lang="en-US" sz="2200" b="0" i="0" u="none" strike="noStrike" kern="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sym typeface="Calibri"/>
            </a:endParaRPr>
          </a:p>
          <a:p>
            <a:pPr marL="342900" marR="0" lvl="0" indent="-342900" algn="l" defTabSz="914400" rtl="0" eaLnBrk="1" fontAlgn="auto" latinLnBrk="0" hangingPunct="1">
              <a:lnSpc>
                <a:spcPct val="107000"/>
              </a:lnSpc>
              <a:spcBef>
                <a:spcPts val="0"/>
              </a:spcBef>
              <a:spcAft>
                <a:spcPts val="300"/>
              </a:spcAft>
              <a:buClr>
                <a:srgbClr val="ED7D31"/>
              </a:buClr>
              <a:buSzPts val="1800"/>
              <a:buFont typeface="Symbol" panose="05050102010706020507" pitchFamily="18" charset="2"/>
              <a:buChar char=""/>
              <a:tabLst/>
              <a:defRPr/>
            </a:pPr>
            <a:r>
              <a:rPr kumimoji="0" lang="en-US" sz="2200" b="0" i="0" u="none" strike="noStrike" kern="0" cap="none" spc="0" normalizeH="0" baseline="0" noProof="0" dirty="0">
                <a:ln>
                  <a:noFill/>
                </a:ln>
                <a:solidFill>
                  <a:srgbClr val="E36C0A"/>
                </a:solidFill>
                <a:effectLst/>
                <a:uLnTx/>
                <a:uFillTx/>
                <a:latin typeface="Arial"/>
                <a:ea typeface="Arial" panose="020B0604020202020204" pitchFamily="34" charset="0"/>
                <a:cs typeface="Times New Roman" panose="02020603050405020304" pitchFamily="18" charset="0"/>
                <a:sym typeface="Calibri"/>
              </a:rPr>
              <a:t>Sweets: </a:t>
            </a:r>
            <a:r>
              <a:rPr kumimoji="0" lang="en-US" sz="2200" b="0" i="0" u="none" strike="noStrike" kern="0" cap="none" spc="0" normalizeH="0" baseline="0" noProof="0" dirty="0">
                <a:ln>
                  <a:noFill/>
                </a:ln>
                <a:solidFill>
                  <a:srgbClr val="FFFFFF"/>
                </a:solidFill>
                <a:effectLst/>
                <a:uLnTx/>
                <a:uFillTx/>
                <a:latin typeface="Arial"/>
                <a:ea typeface="Arial" panose="020B0604020202020204" pitchFamily="34" charset="0"/>
                <a:cs typeface="Times New Roman" panose="02020603050405020304" pitchFamily="18" charset="0"/>
                <a:sym typeface="Calibri"/>
              </a:rPr>
              <a:t>3% of 111 samples </a:t>
            </a:r>
          </a:p>
          <a:p>
            <a:pPr marL="342900" marR="0" lvl="0" indent="-342900" algn="l" defTabSz="914400" rtl="0" eaLnBrk="1" fontAlgn="auto" latinLnBrk="0" hangingPunct="1">
              <a:lnSpc>
                <a:spcPct val="107000"/>
              </a:lnSpc>
              <a:spcBef>
                <a:spcPts val="0"/>
              </a:spcBef>
              <a:spcAft>
                <a:spcPts val="300"/>
              </a:spcAft>
              <a:buClr>
                <a:srgbClr val="ED7D31"/>
              </a:buClr>
              <a:buSzPts val="1800"/>
              <a:buFont typeface="Symbol" panose="05050102010706020507" pitchFamily="18" charset="2"/>
              <a:buChar char=""/>
              <a:tabLst/>
              <a:defRPr/>
            </a:pPr>
            <a:r>
              <a:rPr kumimoji="0" lang="en-US" sz="2200" b="0" i="0" u="none" strike="noStrike" kern="0" cap="none" spc="0" normalizeH="0" baseline="0" noProof="0" dirty="0">
                <a:ln>
                  <a:noFill/>
                </a:ln>
                <a:solidFill>
                  <a:srgbClr val="E36C0A"/>
                </a:solidFill>
                <a:effectLst/>
                <a:uLnTx/>
                <a:uFillTx/>
                <a:latin typeface="Arial"/>
                <a:ea typeface="Arial" panose="020B0604020202020204" pitchFamily="34" charset="0"/>
                <a:cs typeface="Times New Roman" panose="02020603050405020304" pitchFamily="18" charset="0"/>
                <a:sym typeface="Calibri"/>
              </a:rPr>
              <a:t>Staple dry foods: </a:t>
            </a:r>
            <a:r>
              <a:rPr kumimoji="0" lang="en-US" sz="2200" b="0" i="0" u="none" strike="noStrike" kern="0" cap="none" spc="0" normalizeH="0" baseline="0" noProof="0" dirty="0">
                <a:ln>
                  <a:noFill/>
                </a:ln>
                <a:solidFill>
                  <a:srgbClr val="FFFFFF"/>
                </a:solidFill>
                <a:effectLst/>
                <a:uLnTx/>
                <a:uFillTx/>
                <a:latin typeface="Arial"/>
                <a:ea typeface="Arial" panose="020B0604020202020204" pitchFamily="34" charset="0"/>
                <a:cs typeface="Times New Roman" panose="02020603050405020304" pitchFamily="18" charset="0"/>
                <a:sym typeface="Calibri"/>
              </a:rPr>
              <a:t>1% of 362 samples</a:t>
            </a:r>
            <a:endParaRPr kumimoji="0" lang="en-US" sz="2200" b="0" i="0" u="none" strike="noStrike" kern="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sym typeface="Calibri"/>
            </a:endParaRPr>
          </a:p>
        </p:txBody>
      </p:sp>
      <p:pic>
        <p:nvPicPr>
          <p:cNvPr id="10" name="Picture 9"/>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79901" y="1416912"/>
            <a:ext cx="5936405" cy="3647122"/>
          </a:xfrm>
          <a:prstGeom prst="rect">
            <a:avLst/>
          </a:prstGeom>
        </p:spPr>
      </p:pic>
      <p:pic>
        <p:nvPicPr>
          <p:cNvPr id="11" name="Picture 10"/>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79901" y="5259444"/>
            <a:ext cx="2036627" cy="1369956"/>
          </a:xfrm>
          <a:prstGeom prst="rect">
            <a:avLst/>
          </a:prstGeom>
        </p:spPr>
      </p:pic>
      <p:sp>
        <p:nvSpPr>
          <p:cNvPr id="12" name="Rectangle 11"/>
          <p:cNvSpPr/>
          <p:nvPr/>
        </p:nvSpPr>
        <p:spPr>
          <a:xfrm>
            <a:off x="171044" y="417698"/>
            <a:ext cx="11076076" cy="64145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
                <a:srgbClr val="ED7D31"/>
              </a:buClr>
              <a:buSzPts val="1800"/>
              <a:buFont typeface="Arial"/>
              <a:buNone/>
              <a:tabLst/>
              <a:defRPr/>
            </a:pPr>
            <a:r>
              <a:rPr kumimoji="0" lang="en-US" sz="3600" b="0" i="0" u="none" strike="noStrike" kern="0" cap="none" spc="0" normalizeH="0" baseline="0" noProof="0" dirty="0">
                <a:ln>
                  <a:noFill/>
                </a:ln>
                <a:solidFill>
                  <a:srgbClr val="FFFFFF"/>
                </a:solidFill>
                <a:effectLst/>
                <a:uLnTx/>
                <a:uFillTx/>
                <a:latin typeface="Avenir Light"/>
                <a:ea typeface="Arial" panose="020B0604020202020204" pitchFamily="34" charset="0"/>
                <a:cs typeface="Times New Roman" panose="02020603050405020304" pitchFamily="18" charset="0"/>
                <a:sym typeface="Calibri"/>
              </a:rPr>
              <a:t>High-level findings </a:t>
            </a:r>
            <a:r>
              <a:rPr kumimoji="0" lang="en-US" sz="3600" b="1" i="0" u="none" strike="noStrike" kern="0" cap="none" spc="0" normalizeH="0" baseline="0" noProof="0" dirty="0">
                <a:ln>
                  <a:noFill/>
                </a:ln>
                <a:solidFill>
                  <a:srgbClr val="FFFFFF"/>
                </a:solidFill>
                <a:effectLst/>
                <a:uLnTx/>
                <a:uFillTx/>
                <a:latin typeface="Avenir Light"/>
                <a:ea typeface="Arial" panose="020B0604020202020204" pitchFamily="34" charset="0"/>
                <a:cs typeface="Times New Roman" panose="02020603050405020304" pitchFamily="18" charset="0"/>
                <a:sym typeface="Calibri"/>
              </a:rPr>
              <a:t>by product type</a:t>
            </a:r>
          </a:p>
        </p:txBody>
      </p:sp>
      <p:sp>
        <p:nvSpPr>
          <p:cNvPr id="2" name="TextBox 1"/>
          <p:cNvSpPr txBox="1"/>
          <p:nvPr/>
        </p:nvSpPr>
        <p:spPr>
          <a:xfrm>
            <a:off x="2341098" y="5259444"/>
            <a:ext cx="30995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Box size is proportional to the number of samples in each product category</a:t>
            </a:r>
          </a:p>
        </p:txBody>
      </p:sp>
      <p:pic>
        <p:nvPicPr>
          <p:cNvPr id="3" name="Picture 2">
            <a:extLst>
              <a:ext uri="{FF2B5EF4-FFF2-40B4-BE49-F238E27FC236}">
                <a16:creationId xmlns:a16="http://schemas.microsoft.com/office/drawing/2014/main" id="{1828175D-CD0A-4B54-1497-DB1E82FC3D2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515600" y="6080122"/>
            <a:ext cx="1390650" cy="609128"/>
          </a:xfrm>
          <a:prstGeom prst="rect">
            <a:avLst/>
          </a:prstGeom>
        </p:spPr>
      </p:pic>
    </p:spTree>
    <p:extLst>
      <p:ext uri="{BB962C8B-B14F-4D97-AF65-F5344CB8AC3E}">
        <p14:creationId xmlns:p14="http://schemas.microsoft.com/office/powerpoint/2010/main" val="3476716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47211" y="57330"/>
            <a:ext cx="8079251" cy="1341755"/>
          </a:xfrm>
        </p:spPr>
        <p:txBody>
          <a:bodyPr>
            <a:normAutofit/>
          </a:bodyPr>
          <a:lstStyle/>
          <a:p>
            <a:r>
              <a:rPr lang="en-US" sz="3600" dirty="0">
                <a:solidFill>
                  <a:schemeClr val="bg1"/>
                </a:solidFill>
                <a:latin typeface="Avenir Light" panose="020B0402020203020204"/>
              </a:rPr>
              <a:t>Detailed findings for select categories</a:t>
            </a:r>
          </a:p>
        </p:txBody>
      </p:sp>
      <p:sp>
        <p:nvSpPr>
          <p:cNvPr id="3" name="Text Placeholder 2"/>
          <p:cNvSpPr>
            <a:spLocks noGrp="1"/>
          </p:cNvSpPr>
          <p:nvPr>
            <p:ph type="body" idx="1"/>
          </p:nvPr>
        </p:nvSpPr>
        <p:spPr>
          <a:xfrm>
            <a:off x="4347211" y="1399085"/>
            <a:ext cx="7418069" cy="5259623"/>
          </a:xfrm>
        </p:spPr>
        <p:txBody>
          <a:bodyPr>
            <a:normAutofit fontScale="55000" lnSpcReduction="20000"/>
          </a:bodyPr>
          <a:lstStyle/>
          <a:p>
            <a:pPr>
              <a:lnSpc>
                <a:spcPct val="120000"/>
              </a:lnSpc>
              <a:buClr>
                <a:schemeClr val="bg1"/>
              </a:buClr>
              <a:buFontTx/>
              <a:buChar char="►"/>
            </a:pPr>
            <a:r>
              <a:rPr lang="en-US" sz="3300" dirty="0">
                <a:solidFill>
                  <a:schemeClr val="bg1"/>
                </a:solidFill>
                <a:latin typeface="Avenir Light" panose="020B0402020203020204"/>
              </a:rPr>
              <a:t>Metallic Cookware</a:t>
            </a:r>
          </a:p>
          <a:p>
            <a:pPr lvl="1">
              <a:lnSpc>
                <a:spcPct val="120000"/>
              </a:lnSpc>
              <a:buClr>
                <a:schemeClr val="bg1"/>
              </a:buClr>
              <a:buFont typeface="Arial" panose="020B0604020202020204" pitchFamily="34" charset="0"/>
              <a:buChar char="•"/>
            </a:pPr>
            <a:r>
              <a:rPr lang="en-US" sz="2600" dirty="0">
                <a:solidFill>
                  <a:schemeClr val="bg1"/>
                </a:solidFill>
                <a:latin typeface="Avenir Light" panose="020B0402020203020204"/>
              </a:rPr>
              <a:t>Common across all regions </a:t>
            </a:r>
          </a:p>
          <a:p>
            <a:pPr lvl="1">
              <a:lnSpc>
                <a:spcPct val="120000"/>
              </a:lnSpc>
              <a:buClr>
                <a:schemeClr val="bg1"/>
              </a:buClr>
              <a:buFont typeface="Arial" panose="020B0604020202020204" pitchFamily="34" charset="0"/>
              <a:buChar char="•"/>
            </a:pPr>
            <a:r>
              <a:rPr lang="en-US" sz="2600" dirty="0">
                <a:solidFill>
                  <a:schemeClr val="bg1"/>
                </a:solidFill>
                <a:latin typeface="Avenir Light" panose="020B0402020203020204"/>
              </a:rPr>
              <a:t>Above reference level, potential for </a:t>
            </a:r>
            <a:r>
              <a:rPr lang="en-US" sz="2600" dirty="0" err="1">
                <a:solidFill>
                  <a:schemeClr val="bg1"/>
                </a:solidFill>
                <a:latin typeface="Avenir Light" panose="020B0402020203020204"/>
              </a:rPr>
              <a:t>Pb</a:t>
            </a:r>
            <a:r>
              <a:rPr lang="en-US" sz="2600" dirty="0">
                <a:solidFill>
                  <a:schemeClr val="bg1"/>
                </a:solidFill>
                <a:latin typeface="Avenir Light" panose="020B0402020203020204"/>
              </a:rPr>
              <a:t> in leachate at concentrations above WHO drinking water standard </a:t>
            </a:r>
          </a:p>
          <a:p>
            <a:pPr>
              <a:lnSpc>
                <a:spcPct val="120000"/>
              </a:lnSpc>
              <a:buClr>
                <a:schemeClr val="bg1"/>
              </a:buClr>
              <a:buFontTx/>
              <a:buChar char="►"/>
            </a:pPr>
            <a:r>
              <a:rPr lang="en-US" sz="3200" dirty="0">
                <a:solidFill>
                  <a:schemeClr val="bg1"/>
                </a:solidFill>
                <a:latin typeface="Avenir Light" panose="020B0402020203020204"/>
              </a:rPr>
              <a:t>Ceramic </a:t>
            </a:r>
            <a:r>
              <a:rPr lang="en-US" sz="3200" dirty="0" err="1">
                <a:solidFill>
                  <a:schemeClr val="bg1"/>
                </a:solidFill>
                <a:latin typeface="Avenir Light" panose="020B0402020203020204"/>
              </a:rPr>
              <a:t>Foodware</a:t>
            </a:r>
            <a:endParaRPr lang="en-US" sz="3200" dirty="0">
              <a:solidFill>
                <a:schemeClr val="bg1"/>
              </a:solidFill>
              <a:latin typeface="Avenir Light" panose="020B0402020203020204"/>
            </a:endParaRPr>
          </a:p>
          <a:p>
            <a:pPr lvl="1">
              <a:lnSpc>
                <a:spcPct val="120000"/>
              </a:lnSpc>
              <a:buClr>
                <a:schemeClr val="bg1"/>
              </a:buClr>
              <a:buFont typeface="Arial" panose="020B0604020202020204" pitchFamily="34" charset="0"/>
              <a:buChar char="•"/>
            </a:pPr>
            <a:r>
              <a:rPr lang="en-US" sz="2500" dirty="0">
                <a:solidFill>
                  <a:schemeClr val="bg1"/>
                </a:solidFill>
                <a:latin typeface="Avenir Light" panose="020B0402020203020204"/>
              </a:rPr>
              <a:t>Common across all regions</a:t>
            </a:r>
          </a:p>
          <a:p>
            <a:pPr lvl="1">
              <a:lnSpc>
                <a:spcPct val="120000"/>
              </a:lnSpc>
              <a:buClr>
                <a:schemeClr val="bg1"/>
              </a:buClr>
              <a:buFont typeface="Arial" panose="020B0604020202020204" pitchFamily="34" charset="0"/>
              <a:buChar char="•"/>
            </a:pPr>
            <a:r>
              <a:rPr lang="en-US" sz="2500" dirty="0" err="1">
                <a:solidFill>
                  <a:schemeClr val="bg1"/>
                </a:solidFill>
                <a:latin typeface="Avenir Light" panose="020B0402020203020204"/>
              </a:rPr>
              <a:t>Pb</a:t>
            </a:r>
            <a:r>
              <a:rPr lang="en-US" sz="2500" dirty="0">
                <a:solidFill>
                  <a:schemeClr val="bg1"/>
                </a:solidFill>
                <a:latin typeface="Avenir Light" panose="020B0402020203020204"/>
              </a:rPr>
              <a:t> in exterior glaze and decorative paints</a:t>
            </a:r>
          </a:p>
          <a:p>
            <a:pPr>
              <a:lnSpc>
                <a:spcPct val="120000"/>
              </a:lnSpc>
              <a:buClr>
                <a:schemeClr val="bg1"/>
              </a:buClr>
              <a:buFontTx/>
              <a:buChar char="►"/>
            </a:pPr>
            <a:r>
              <a:rPr lang="en-US" sz="3200" dirty="0">
                <a:solidFill>
                  <a:schemeClr val="bg1"/>
                </a:solidFill>
                <a:latin typeface="Avenir Light" panose="020B0402020203020204"/>
              </a:rPr>
              <a:t>Paints</a:t>
            </a:r>
          </a:p>
          <a:p>
            <a:pPr lvl="1">
              <a:lnSpc>
                <a:spcPct val="120000"/>
              </a:lnSpc>
              <a:buClr>
                <a:schemeClr val="bg1"/>
              </a:buClr>
              <a:buFont typeface="Arial" panose="020B0604020202020204" pitchFamily="34" charset="0"/>
              <a:buChar char="•"/>
            </a:pPr>
            <a:r>
              <a:rPr lang="en-US" sz="2500" dirty="0">
                <a:solidFill>
                  <a:schemeClr val="bg1"/>
                </a:solidFill>
                <a:latin typeface="Avenir Light" panose="020B0402020203020204"/>
              </a:rPr>
              <a:t>High </a:t>
            </a:r>
            <a:r>
              <a:rPr lang="en-US" sz="2500" dirty="0" err="1">
                <a:solidFill>
                  <a:schemeClr val="bg1"/>
                </a:solidFill>
                <a:latin typeface="Avenir Light" panose="020B0402020203020204"/>
              </a:rPr>
              <a:t>Pb</a:t>
            </a:r>
            <a:r>
              <a:rPr lang="en-US" sz="2500" dirty="0">
                <a:solidFill>
                  <a:schemeClr val="bg1"/>
                </a:solidFill>
                <a:latin typeface="Avenir Light" panose="020B0402020203020204"/>
              </a:rPr>
              <a:t> concentrations prevalent even among countries that have already adopted 90ppm limit </a:t>
            </a:r>
          </a:p>
          <a:p>
            <a:pPr>
              <a:lnSpc>
                <a:spcPct val="120000"/>
              </a:lnSpc>
              <a:buClr>
                <a:schemeClr val="bg1"/>
              </a:buClr>
              <a:buFontTx/>
              <a:buChar char="►"/>
            </a:pPr>
            <a:r>
              <a:rPr lang="en-US" sz="3200" dirty="0">
                <a:solidFill>
                  <a:schemeClr val="bg1"/>
                </a:solidFill>
                <a:latin typeface="Avenir Light" panose="020B0402020203020204"/>
              </a:rPr>
              <a:t>Cosmetics</a:t>
            </a:r>
          </a:p>
          <a:p>
            <a:pPr lvl="1">
              <a:lnSpc>
                <a:spcPct val="120000"/>
              </a:lnSpc>
              <a:buClr>
                <a:schemeClr val="bg1"/>
              </a:buClr>
              <a:buFont typeface="Arial" panose="020B0604020202020204" pitchFamily="34" charset="0"/>
              <a:buChar char="•"/>
            </a:pPr>
            <a:r>
              <a:rPr lang="en-US" sz="2500" dirty="0">
                <a:solidFill>
                  <a:schemeClr val="bg1"/>
                </a:solidFill>
                <a:latin typeface="Avenir Light" panose="020B0402020203020204"/>
              </a:rPr>
              <a:t>Elevated </a:t>
            </a:r>
            <a:r>
              <a:rPr lang="en-US" sz="2500" dirty="0" err="1">
                <a:solidFill>
                  <a:schemeClr val="bg1"/>
                </a:solidFill>
                <a:latin typeface="Avenir Light" panose="020B0402020203020204"/>
              </a:rPr>
              <a:t>Pb</a:t>
            </a:r>
            <a:r>
              <a:rPr lang="en-US" sz="2500" dirty="0">
                <a:solidFill>
                  <a:schemeClr val="bg1"/>
                </a:solidFill>
                <a:latin typeface="Avenir Light" panose="020B0402020203020204"/>
              </a:rPr>
              <a:t> concentrations across many subcategories</a:t>
            </a:r>
          </a:p>
          <a:p>
            <a:pPr lvl="1">
              <a:lnSpc>
                <a:spcPct val="120000"/>
              </a:lnSpc>
              <a:buClr>
                <a:schemeClr val="bg1"/>
              </a:buClr>
              <a:buFont typeface="Arial" panose="020B0604020202020204" pitchFamily="34" charset="0"/>
              <a:buChar char="•"/>
            </a:pPr>
            <a:r>
              <a:rPr lang="en-US" sz="2500" dirty="0">
                <a:solidFill>
                  <a:schemeClr val="bg1"/>
                </a:solidFill>
                <a:latin typeface="Avenir Light" panose="020B0402020203020204"/>
              </a:rPr>
              <a:t>Highest concentrations in traditional eyeliner</a:t>
            </a:r>
          </a:p>
          <a:p>
            <a:pPr>
              <a:lnSpc>
                <a:spcPct val="120000"/>
              </a:lnSpc>
              <a:buClr>
                <a:schemeClr val="bg1"/>
              </a:buClr>
              <a:buFontTx/>
              <a:buChar char="►"/>
            </a:pPr>
            <a:r>
              <a:rPr lang="en-US" sz="3200" dirty="0">
                <a:solidFill>
                  <a:schemeClr val="bg1"/>
                </a:solidFill>
                <a:latin typeface="Avenir Light" panose="020B0402020203020204"/>
              </a:rPr>
              <a:t>Spices</a:t>
            </a:r>
          </a:p>
          <a:p>
            <a:pPr lvl="1">
              <a:lnSpc>
                <a:spcPct val="120000"/>
              </a:lnSpc>
              <a:buClr>
                <a:schemeClr val="bg1"/>
              </a:buClr>
              <a:buFont typeface="Arial" panose="020B0604020202020204" pitchFamily="34" charset="0"/>
              <a:buChar char="•"/>
            </a:pPr>
            <a:r>
              <a:rPr lang="en-US" sz="2500" dirty="0">
                <a:solidFill>
                  <a:schemeClr val="bg1"/>
                </a:solidFill>
                <a:latin typeface="Avenir Light" panose="020B0402020203020204"/>
              </a:rPr>
              <a:t>Highest concentrations found in turmeric and blends</a:t>
            </a:r>
          </a:p>
          <a:p>
            <a:pPr lvl="1">
              <a:lnSpc>
                <a:spcPct val="120000"/>
              </a:lnSpc>
              <a:buClr>
                <a:schemeClr val="bg1"/>
              </a:buClr>
              <a:buFont typeface="Arial" panose="020B0604020202020204" pitchFamily="34" charset="0"/>
              <a:buChar char="•"/>
            </a:pPr>
            <a:r>
              <a:rPr lang="en-US" sz="2500" dirty="0">
                <a:solidFill>
                  <a:schemeClr val="bg1"/>
                </a:solidFill>
                <a:latin typeface="Avenir Light" panose="020B0402020203020204"/>
              </a:rPr>
              <a:t>Regional trends</a:t>
            </a:r>
          </a:p>
          <a:p>
            <a:pPr lvl="1">
              <a:buClr>
                <a:schemeClr val="bg1"/>
              </a:buClr>
            </a:pPr>
            <a:endParaRPr lang="en-US" sz="2800" dirty="0">
              <a:solidFill>
                <a:schemeClr val="bg1"/>
              </a:solidFill>
              <a:latin typeface="Avenir Light" panose="020B0402020203020204"/>
            </a:endParaRPr>
          </a:p>
          <a:p>
            <a:pPr lvl="1">
              <a:buClr>
                <a:schemeClr val="bg1"/>
              </a:buClr>
            </a:pPr>
            <a:endParaRPr lang="en-US" dirty="0">
              <a:solidFill>
                <a:schemeClr val="bg1"/>
              </a:solidFill>
              <a:latin typeface="Avenir Light" panose="020B0402020203020204"/>
            </a:endParaRPr>
          </a:p>
          <a:p>
            <a:pPr lvl="1">
              <a:buClr>
                <a:schemeClr val="bg1"/>
              </a:buClr>
            </a:pPr>
            <a:endParaRPr lang="en-US" dirty="0">
              <a:solidFill>
                <a:schemeClr val="bg1"/>
              </a:solidFill>
              <a:latin typeface="Avenir Light" panose="020B0402020203020204"/>
            </a:endParaRPr>
          </a:p>
        </p:txBody>
      </p:sp>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0"/>
            <a:ext cx="3901440" cy="2600960"/>
          </a:xfrm>
          <a:prstGeom prst="rect">
            <a:avLst/>
          </a:prstGeom>
        </p:spPr>
      </p:pic>
      <p:pic>
        <p:nvPicPr>
          <p:cNvPr id="6" name="Picture 5"/>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4196080"/>
            <a:ext cx="3902074" cy="2661920"/>
          </a:xfrm>
          <a:prstGeom prst="rect">
            <a:avLst/>
          </a:prstGeom>
        </p:spPr>
      </p:pic>
      <p:pic>
        <p:nvPicPr>
          <p:cNvPr id="7" name="Picture 6"/>
          <p:cNvPicPr>
            <a:picLocks noChangeAspect="1"/>
          </p:cNvPicPr>
          <p:nvPr/>
        </p:nvPicPr>
        <p:blipFill rotWithShape="1">
          <a:blip r:embed="rId5" cstate="hqprint">
            <a:extLst>
              <a:ext uri="{28A0092B-C50C-407E-A947-70E740481C1C}">
                <a14:useLocalDpi xmlns:a14="http://schemas.microsoft.com/office/drawing/2010/main"/>
              </a:ext>
            </a:extLst>
          </a:blip>
          <a:srcRect r="-2753"/>
          <a:stretch/>
        </p:blipFill>
        <p:spPr>
          <a:xfrm>
            <a:off x="0" y="2600960"/>
            <a:ext cx="4014260" cy="1612872"/>
          </a:xfrm>
          <a:prstGeom prst="rect">
            <a:avLst/>
          </a:prstGeom>
        </p:spPr>
      </p:pic>
      <p:sp>
        <p:nvSpPr>
          <p:cNvPr id="8" name="Google Shape;93;p2">
            <a:extLst>
              <a:ext uri="{FF2B5EF4-FFF2-40B4-BE49-F238E27FC236}">
                <a16:creationId xmlns:a16="http://schemas.microsoft.com/office/drawing/2014/main" id="{A7226477-9860-474A-6659-0D709DE043A6}"/>
              </a:ext>
            </a:extLst>
          </p:cNvPr>
          <p:cNvSpPr/>
          <p:nvPr/>
        </p:nvSpPr>
        <p:spPr>
          <a:xfrm flipV="1">
            <a:off x="4495800" y="1143000"/>
            <a:ext cx="7696200" cy="5098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29A2B456-9084-7CA4-9021-8ADAFC90F5C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515600" y="6080122"/>
            <a:ext cx="1390650" cy="609128"/>
          </a:xfrm>
          <a:prstGeom prst="rect">
            <a:avLst/>
          </a:prstGeom>
        </p:spPr>
      </p:pic>
    </p:spTree>
    <p:extLst>
      <p:ext uri="{BB962C8B-B14F-4D97-AF65-F5344CB8AC3E}">
        <p14:creationId xmlns:p14="http://schemas.microsoft.com/office/powerpoint/2010/main" val="3760702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67154" y="1441859"/>
            <a:ext cx="7093634" cy="4569435"/>
          </a:xfrm>
        </p:spPr>
        <p:txBody>
          <a:bodyPr>
            <a:normAutofit/>
          </a:bodyPr>
          <a:lstStyle/>
          <a:p>
            <a:pPr>
              <a:buClr>
                <a:schemeClr val="bg1"/>
              </a:buClr>
              <a:buFontTx/>
              <a:buChar char="►"/>
            </a:pPr>
            <a:r>
              <a:rPr lang="en-US" dirty="0">
                <a:solidFill>
                  <a:schemeClr val="bg1"/>
                </a:solidFill>
                <a:latin typeface="Avenir Light" panose="020B0402020203020204"/>
              </a:rPr>
              <a:t>Additional research on </a:t>
            </a:r>
            <a:r>
              <a:rPr lang="en-US" dirty="0" err="1">
                <a:solidFill>
                  <a:schemeClr val="bg1"/>
                </a:solidFill>
                <a:latin typeface="Avenir Light" panose="020B0402020203020204"/>
              </a:rPr>
              <a:t>leachability</a:t>
            </a:r>
            <a:r>
              <a:rPr lang="en-US" dirty="0">
                <a:solidFill>
                  <a:schemeClr val="bg1"/>
                </a:solidFill>
                <a:latin typeface="Avenir Light" panose="020B0402020203020204"/>
              </a:rPr>
              <a:t> – particularly in metal and ceramic cookware </a:t>
            </a:r>
          </a:p>
          <a:p>
            <a:pPr>
              <a:buClr>
                <a:schemeClr val="bg1"/>
              </a:buClr>
              <a:buFontTx/>
              <a:buChar char="►"/>
            </a:pPr>
            <a:r>
              <a:rPr lang="en-US" dirty="0">
                <a:solidFill>
                  <a:schemeClr val="bg1"/>
                </a:solidFill>
                <a:latin typeface="Avenir Light" panose="020B0402020203020204"/>
              </a:rPr>
              <a:t>Enact and enforce lead paint laws</a:t>
            </a:r>
          </a:p>
          <a:p>
            <a:pPr>
              <a:buClr>
                <a:schemeClr val="bg1"/>
              </a:buClr>
              <a:buFontTx/>
              <a:buChar char="►"/>
            </a:pPr>
            <a:r>
              <a:rPr lang="en-US" dirty="0">
                <a:solidFill>
                  <a:schemeClr val="bg1"/>
                </a:solidFill>
                <a:latin typeface="Avenir Light" panose="020B0402020203020204"/>
              </a:rPr>
              <a:t>Supply chain analysis for cosmetics</a:t>
            </a:r>
          </a:p>
          <a:p>
            <a:pPr>
              <a:buClr>
                <a:schemeClr val="bg1"/>
              </a:buClr>
              <a:buFontTx/>
              <a:buChar char="►"/>
            </a:pPr>
            <a:r>
              <a:rPr lang="en-US" dirty="0">
                <a:solidFill>
                  <a:schemeClr val="bg1"/>
                </a:solidFill>
                <a:latin typeface="Avenir Light" panose="020B0402020203020204"/>
              </a:rPr>
              <a:t>Replicate programs to eradicate spice adulteration</a:t>
            </a:r>
          </a:p>
          <a:p>
            <a:pPr>
              <a:buClr>
                <a:schemeClr val="bg1"/>
              </a:buClr>
              <a:buFontTx/>
              <a:buChar char="►"/>
            </a:pPr>
            <a:r>
              <a:rPr lang="en-US" dirty="0">
                <a:solidFill>
                  <a:schemeClr val="bg1"/>
                </a:solidFill>
                <a:latin typeface="Avenir Light" panose="020B0402020203020204"/>
              </a:rPr>
              <a:t>Blood lead level testing</a:t>
            </a:r>
          </a:p>
          <a:p>
            <a:pPr>
              <a:buClr>
                <a:schemeClr val="bg1"/>
              </a:buClr>
              <a:buFontTx/>
              <a:buChar char="►"/>
            </a:pPr>
            <a:r>
              <a:rPr lang="en-US" dirty="0">
                <a:solidFill>
                  <a:schemeClr val="bg1"/>
                </a:solidFill>
                <a:latin typeface="Avenir Light" panose="020B0402020203020204"/>
              </a:rPr>
              <a:t>Home-based source assessments</a:t>
            </a:r>
          </a:p>
          <a:p>
            <a:pPr>
              <a:buClr>
                <a:schemeClr val="bg1"/>
              </a:buClr>
            </a:pPr>
            <a:endParaRPr lang="en-US" dirty="0">
              <a:solidFill>
                <a:schemeClr val="bg1"/>
              </a:solidFill>
              <a:latin typeface="Avenir Light" panose="020B0402020203020204"/>
            </a:endParaRPr>
          </a:p>
          <a:p>
            <a:pPr>
              <a:buClr>
                <a:schemeClr val="bg1"/>
              </a:buClr>
            </a:pPr>
            <a:endParaRPr lang="en-US" dirty="0">
              <a:solidFill>
                <a:schemeClr val="bg1"/>
              </a:solidFill>
              <a:latin typeface="Avenir Light" panose="020B0402020203020204"/>
            </a:endParaRPr>
          </a:p>
          <a:p>
            <a:pPr>
              <a:buClr>
                <a:schemeClr val="bg1"/>
              </a:buClr>
            </a:pPr>
            <a:endParaRPr lang="en-US" dirty="0">
              <a:solidFill>
                <a:schemeClr val="bg1"/>
              </a:solidFill>
              <a:latin typeface="Avenir Light" panose="020B0402020203020204"/>
            </a:endParaRPr>
          </a:p>
        </p:txBody>
      </p:sp>
      <p:pic>
        <p:nvPicPr>
          <p:cNvPr id="6" name="Content Placeholder 5" descr="A laboratory equipment on a table&#10;&#10;Description automatically generated">
            <a:extLst>
              <a:ext uri="{FF2B5EF4-FFF2-40B4-BE49-F238E27FC236}">
                <a16:creationId xmlns:a16="http://schemas.microsoft.com/office/drawing/2014/main" id="{BF0DEDEB-0BA1-A43C-EAAA-43887980C89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
          <a:stretch/>
        </p:blipFill>
        <p:spPr>
          <a:xfrm rot="5400000">
            <a:off x="8763123" y="1270228"/>
            <a:ext cx="2989865" cy="3867888"/>
          </a:xfrm>
          <a:prstGeom prst="rect">
            <a:avLst/>
          </a:prstGeom>
          <a:noFill/>
          <a:ln>
            <a:noFill/>
          </a:ln>
        </p:spPr>
      </p:pic>
      <p:sp>
        <p:nvSpPr>
          <p:cNvPr id="9" name="Google Shape;158;p78"/>
          <p:cNvSpPr/>
          <p:nvPr/>
        </p:nvSpPr>
        <p:spPr>
          <a:xfrm>
            <a:off x="383965" y="297768"/>
            <a:ext cx="7571315" cy="861734"/>
          </a:xfrm>
          <a:prstGeom prst="rect">
            <a:avLst/>
          </a:prstGeom>
          <a:noFill/>
          <a:ln>
            <a:noFill/>
          </a:ln>
        </p:spPr>
        <p:txBody>
          <a:bodyPr spcFirstLastPara="1" wrap="square" lIns="91400" tIns="45700" rIns="9140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7200"/>
              <a:buFont typeface="Arial"/>
              <a:buNone/>
              <a:tabLst/>
              <a:defRPr/>
            </a:pPr>
            <a:r>
              <a:rPr kumimoji="0" lang="en-US" sz="5000" b="0" i="0" u="none" strike="noStrike" kern="0" cap="none" spc="0" normalizeH="0" baseline="0" noProof="0" dirty="0">
                <a:ln>
                  <a:noFill/>
                </a:ln>
                <a:solidFill>
                  <a:srgbClr val="FFFFFF"/>
                </a:solidFill>
                <a:effectLst/>
                <a:uLnTx/>
                <a:uFillTx/>
                <a:latin typeface="Avenir Light" panose="020B0402020203020204"/>
                <a:ea typeface="Helvetica Neue"/>
                <a:cs typeface="Helvetica Neue"/>
                <a:sym typeface="Helvetica Neue"/>
              </a:rPr>
              <a:t>Key Recommendations</a:t>
            </a:r>
            <a:endParaRPr kumimoji="0" sz="5000" b="0" i="0" u="none" strike="noStrike" kern="0" cap="none" spc="0" normalizeH="0" baseline="0" noProof="0" dirty="0">
              <a:ln>
                <a:noFill/>
              </a:ln>
              <a:solidFill>
                <a:srgbClr val="FFFFFF"/>
              </a:solidFill>
              <a:effectLst/>
              <a:uLnTx/>
              <a:uFillTx/>
              <a:latin typeface="Avenir Light" panose="020B0402020203020204"/>
              <a:ea typeface="Helvetica Neue"/>
              <a:cs typeface="Helvetica Neue"/>
              <a:sym typeface="Helvetica Neue"/>
            </a:endParaRPr>
          </a:p>
        </p:txBody>
      </p:sp>
      <p:sp>
        <p:nvSpPr>
          <p:cNvPr id="10" name="Google Shape;93;p2">
            <a:extLst>
              <a:ext uri="{FF2B5EF4-FFF2-40B4-BE49-F238E27FC236}">
                <a16:creationId xmlns:a16="http://schemas.microsoft.com/office/drawing/2014/main" id="{A7226477-9860-474A-6659-0D709DE043A6}"/>
              </a:ext>
            </a:extLst>
          </p:cNvPr>
          <p:cNvSpPr/>
          <p:nvPr/>
        </p:nvSpPr>
        <p:spPr>
          <a:xfrm flipV="1">
            <a:off x="0" y="1353884"/>
            <a:ext cx="7093634" cy="4571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 name="Picture 11"/>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324112" y="4670534"/>
            <a:ext cx="1856208" cy="2187466"/>
          </a:xfrm>
          <a:prstGeom prst="rect">
            <a:avLst/>
          </a:prstGeom>
        </p:spPr>
      </p:pic>
      <p:pic>
        <p:nvPicPr>
          <p:cNvPr id="13" name="Picture 12"/>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180320" y="4681878"/>
            <a:ext cx="1965961" cy="2164777"/>
          </a:xfrm>
          <a:prstGeom prst="rect">
            <a:avLst/>
          </a:prstGeom>
        </p:spPr>
      </p:pic>
      <p:pic>
        <p:nvPicPr>
          <p:cNvPr id="14" name="Picture 13"/>
          <p:cNvPicPr>
            <a:picLocks noChangeAspect="1"/>
          </p:cNvPicPr>
          <p:nvPr/>
        </p:nvPicPr>
        <p:blipFill rotWithShape="1">
          <a:blip r:embed="rId6" cstate="hqprint">
            <a:extLst>
              <a:ext uri="{28A0092B-C50C-407E-A947-70E740481C1C}">
                <a14:useLocalDpi xmlns:a14="http://schemas.microsoft.com/office/drawing/2010/main"/>
              </a:ext>
            </a:extLst>
          </a:blip>
          <a:srcRect r="-213"/>
          <a:stretch/>
        </p:blipFill>
        <p:spPr>
          <a:xfrm>
            <a:off x="8324112" y="-1"/>
            <a:ext cx="3877213" cy="1690687"/>
          </a:xfrm>
          <a:prstGeom prst="rect">
            <a:avLst/>
          </a:prstGeom>
        </p:spPr>
      </p:pic>
      <p:pic>
        <p:nvPicPr>
          <p:cNvPr id="2" name="Picture 1">
            <a:extLst>
              <a:ext uri="{FF2B5EF4-FFF2-40B4-BE49-F238E27FC236}">
                <a16:creationId xmlns:a16="http://schemas.microsoft.com/office/drawing/2014/main" id="{CE51C72A-284C-157F-3F3C-DBBC71457D7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83965" y="5984155"/>
            <a:ext cx="1390650" cy="609128"/>
          </a:xfrm>
          <a:prstGeom prst="rect">
            <a:avLst/>
          </a:prstGeom>
        </p:spPr>
      </p:pic>
    </p:spTree>
    <p:extLst>
      <p:ext uri="{BB962C8B-B14F-4D97-AF65-F5344CB8AC3E}">
        <p14:creationId xmlns:p14="http://schemas.microsoft.com/office/powerpoint/2010/main" val="40301921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12" name="Rectangle 11">
            <a:extLst>
              <a:ext uri="{FF2B5EF4-FFF2-40B4-BE49-F238E27FC236}">
                <a16:creationId xmlns:a16="http://schemas.microsoft.com/office/drawing/2014/main" id="{4F63C03E-5C39-33A3-0600-B9FF3977FFCE}"/>
              </a:ext>
            </a:extLst>
          </p:cNvPr>
          <p:cNvSpPr/>
          <p:nvPr/>
        </p:nvSpPr>
        <p:spPr>
          <a:xfrm rot="5400000">
            <a:off x="4224867" y="-1130615"/>
            <a:ext cx="3666066" cy="12420600"/>
          </a:xfrm>
          <a:prstGeom prst="rect">
            <a:avLst/>
          </a:prstGeom>
          <a:gradFill>
            <a:gsLst>
              <a:gs pos="0">
                <a:schemeClr val="accent4">
                  <a:lumMod val="0"/>
                  <a:lumOff val="100000"/>
                  <a:alpha val="0"/>
                </a:schemeClr>
              </a:gs>
              <a:gs pos="78000">
                <a:schemeClr val="bg2">
                  <a:lumMod val="50000"/>
                </a:schemeClr>
              </a:gs>
              <a:gs pos="52000">
                <a:schemeClr val="bg2">
                  <a:lumMod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FFFFFF"/>
              </a:solidFill>
              <a:effectLst/>
              <a:highlight>
                <a:srgbClr val="FFE6A1"/>
              </a:highlight>
              <a:uLnTx/>
              <a:uFillTx/>
              <a:latin typeface="Arial"/>
              <a:ea typeface="+mn-ea"/>
              <a:cs typeface="+mn-cs"/>
              <a:sym typeface="Arial"/>
            </a:endParaRPr>
          </a:p>
        </p:txBody>
      </p:sp>
      <p:sp>
        <p:nvSpPr>
          <p:cNvPr id="7" name="Google Shape;87;p1">
            <a:extLst>
              <a:ext uri="{FF2B5EF4-FFF2-40B4-BE49-F238E27FC236}">
                <a16:creationId xmlns:a16="http://schemas.microsoft.com/office/drawing/2014/main" id="{24AF925C-4E13-5168-16BE-9AB936DF92C0}"/>
              </a:ext>
            </a:extLst>
          </p:cNvPr>
          <p:cNvSpPr txBox="1"/>
          <p:nvPr/>
        </p:nvSpPr>
        <p:spPr>
          <a:xfrm>
            <a:off x="441739" y="1399615"/>
            <a:ext cx="8369643" cy="14003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8500" b="1" i="0" u="none" strike="noStrike" kern="0" cap="none" spc="0" normalizeH="0" baseline="0" noProof="0" dirty="0">
                <a:ln>
                  <a:noFill/>
                </a:ln>
                <a:solidFill>
                  <a:srgbClr val="222A35"/>
                </a:solidFill>
                <a:effectLst/>
                <a:uLnTx/>
                <a:uFillTx/>
                <a:latin typeface="Avenir Book" panose="02000503020000020003" pitchFamily="2" charset="0"/>
                <a:ea typeface="Garamond"/>
                <a:cs typeface="Garamond"/>
                <a:sym typeface="Garamond"/>
              </a:rPr>
              <a:t>Thank You</a:t>
            </a:r>
          </a:p>
        </p:txBody>
      </p:sp>
      <p:sp>
        <p:nvSpPr>
          <p:cNvPr id="8" name="Google Shape;93;p2">
            <a:extLst>
              <a:ext uri="{FF2B5EF4-FFF2-40B4-BE49-F238E27FC236}">
                <a16:creationId xmlns:a16="http://schemas.microsoft.com/office/drawing/2014/main" id="{C5BF497B-E4BF-7822-E674-E8B223FA01CA}"/>
              </a:ext>
            </a:extLst>
          </p:cNvPr>
          <p:cNvSpPr/>
          <p:nvPr/>
        </p:nvSpPr>
        <p:spPr>
          <a:xfrm flipV="1">
            <a:off x="0" y="2711146"/>
            <a:ext cx="5892718" cy="8348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Google Shape;142;p5">
            <a:extLst>
              <a:ext uri="{FF2B5EF4-FFF2-40B4-BE49-F238E27FC236}">
                <a16:creationId xmlns:a16="http://schemas.microsoft.com/office/drawing/2014/main" id="{2B59C78A-6300-0E46-8E6D-1A749927C5BE}"/>
              </a:ext>
            </a:extLst>
          </p:cNvPr>
          <p:cNvSpPr txBox="1"/>
          <p:nvPr/>
        </p:nvSpPr>
        <p:spPr>
          <a:xfrm>
            <a:off x="10907648" y="136764"/>
            <a:ext cx="1298204"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600"/>
              <a:buFont typeface="Arial"/>
              <a:buNone/>
              <a:tabLst/>
              <a:defRPr/>
            </a:pPr>
            <a:r>
              <a:rPr kumimoji="0" lang="en-US" sz="700" b="0" i="0" u="none" strike="noStrike" kern="0" cap="none" spc="0" normalizeH="0" baseline="0" noProof="0" dirty="0">
                <a:ln>
                  <a:noFill/>
                </a:ln>
                <a:solidFill>
                  <a:srgbClr val="FFFFFF"/>
                </a:solidFill>
                <a:effectLst/>
                <a:uLnTx/>
                <a:uFillTx/>
                <a:latin typeface="Avenir Book" panose="02000503020000020003" pitchFamily="2" charset="0"/>
                <a:ea typeface="Archivo"/>
                <a:cs typeface="Archivo"/>
                <a:sym typeface="Archivo"/>
              </a:rPr>
              <a:t>Photo Credit: Pure Earth</a:t>
            </a:r>
            <a:endParaRPr kumimoji="0" sz="700" b="0" i="0" u="none" strike="noStrike" kern="0" cap="none" spc="0" normalizeH="0" baseline="0" noProof="0" dirty="0">
              <a:ln>
                <a:noFill/>
              </a:ln>
              <a:solidFill>
                <a:srgbClr val="FFFFFF"/>
              </a:solidFill>
              <a:effectLst/>
              <a:uLnTx/>
              <a:uFillTx/>
              <a:latin typeface="Avenir Book" panose="02000503020000020003" pitchFamily="2"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700" b="0" i="0" u="none" strike="noStrike" kern="0" cap="none" spc="0" normalizeH="0" baseline="0" noProof="0" dirty="0">
              <a:ln>
                <a:noFill/>
              </a:ln>
              <a:solidFill>
                <a:srgbClr val="FFFFFF"/>
              </a:solidFill>
              <a:effectLst/>
              <a:uLnTx/>
              <a:uFillTx/>
              <a:latin typeface="Avenir Book" panose="02000503020000020003" pitchFamily="2" charset="0"/>
              <a:ea typeface="Calibri"/>
              <a:cs typeface="Calibri"/>
              <a:sym typeface="Calibri"/>
            </a:endParaRPr>
          </a:p>
        </p:txBody>
      </p:sp>
      <p:pic>
        <p:nvPicPr>
          <p:cNvPr id="9" name="Picture 8"/>
          <p:cNvPicPr>
            <a:picLocks noChangeAspect="1"/>
          </p:cNvPicPr>
          <p:nvPr/>
        </p:nvPicPr>
        <p:blipFill>
          <a:blip r:embed="rId3"/>
          <a:stretch>
            <a:fillRect/>
          </a:stretch>
        </p:blipFill>
        <p:spPr>
          <a:xfrm>
            <a:off x="7091220" y="656493"/>
            <a:ext cx="4263466" cy="5513103"/>
          </a:xfrm>
          <a:prstGeom prst="rect">
            <a:avLst/>
          </a:prstGeom>
        </p:spPr>
      </p:pic>
      <p:pic>
        <p:nvPicPr>
          <p:cNvPr id="6" name="Picture 5">
            <a:extLst>
              <a:ext uri="{FF2B5EF4-FFF2-40B4-BE49-F238E27FC236}">
                <a16:creationId xmlns:a16="http://schemas.microsoft.com/office/drawing/2014/main" id="{5E94D295-43E5-2DB6-209D-975129F7B85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83965" y="5984155"/>
            <a:ext cx="1390650" cy="609128"/>
          </a:xfrm>
          <a:prstGeom prst="rect">
            <a:avLst/>
          </a:prstGeom>
        </p:spPr>
      </p:pic>
    </p:spTree>
    <p:extLst>
      <p:ext uri="{BB962C8B-B14F-4D97-AF65-F5344CB8AC3E}">
        <p14:creationId xmlns:p14="http://schemas.microsoft.com/office/powerpoint/2010/main" val="1200367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111A6C-FE91-00D5-E291-18AFCC0A437A}"/>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449C210A-6777-68B5-9094-18EBD993A0C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 y="-76200"/>
            <a:ext cx="12462934" cy="7010400"/>
          </a:xfrm>
          <a:prstGeom prst="rect">
            <a:avLst/>
          </a:prstGeom>
        </p:spPr>
      </p:pic>
    </p:spTree>
    <p:extLst>
      <p:ext uri="{BB962C8B-B14F-4D97-AF65-F5344CB8AC3E}">
        <p14:creationId xmlns:p14="http://schemas.microsoft.com/office/powerpoint/2010/main" val="832269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F35748-AA5D-B54B-854A-B8A4701F22CA}"/>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6F17CC6B-9178-07E4-8F42-BE15BD98E53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734" y="-38100"/>
            <a:ext cx="12327467" cy="6934200"/>
          </a:xfrm>
          <a:prstGeom prst="rect">
            <a:avLst/>
          </a:prstGeom>
        </p:spPr>
      </p:pic>
    </p:spTree>
    <p:extLst>
      <p:ext uri="{BB962C8B-B14F-4D97-AF65-F5344CB8AC3E}">
        <p14:creationId xmlns:p14="http://schemas.microsoft.com/office/powerpoint/2010/main" val="3668265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AEDF4-7078-7733-3CC5-E2F78CF4578B}"/>
              </a:ext>
            </a:extLst>
          </p:cNvPr>
          <p:cNvSpPr>
            <a:spLocks noGrp="1"/>
          </p:cNvSpPr>
          <p:nvPr>
            <p:ph type="title"/>
          </p:nvPr>
        </p:nvSpPr>
        <p:spPr>
          <a:xfrm>
            <a:off x="990600" y="2362200"/>
            <a:ext cx="10515600" cy="1325563"/>
          </a:xfrm>
        </p:spPr>
        <p:txBody>
          <a:bodyPr>
            <a:normAutofit fontScale="90000"/>
          </a:bodyPr>
          <a:lstStyle/>
          <a:p>
            <a:pPr algn="ctr">
              <a:spcAft>
                <a:spcPts val="600"/>
              </a:spcAft>
            </a:pPr>
            <a:r>
              <a:rPr lang="en-US" altLang="en-US" sz="4400" b="1" dirty="0">
                <a:latin typeface="Tw Cen MT" panose="020B0602020104020603" pitchFamily="34" charset="77"/>
                <a:cs typeface="Calibri" panose="020F0502020204030204" pitchFamily="34" charset="0"/>
              </a:rPr>
              <a:t>Richard Fuller</a:t>
            </a:r>
            <a:br>
              <a:rPr lang="en-US" altLang="en-US" sz="4400" b="1" dirty="0">
                <a:latin typeface="Tw Cen MT" panose="020B0602020104020603" pitchFamily="34" charset="77"/>
                <a:cs typeface="Calibri" panose="020F0502020204030204" pitchFamily="34" charset="0"/>
              </a:rPr>
            </a:br>
            <a:br>
              <a:rPr lang="en-US" altLang="en-US" sz="4400" b="1" dirty="0">
                <a:latin typeface="Tw Cen MT" panose="020B0602020104020603" pitchFamily="34" charset="77"/>
                <a:cs typeface="Calibri" panose="020F0502020204030204" pitchFamily="34" charset="0"/>
              </a:rPr>
            </a:br>
            <a:r>
              <a:rPr lang="en-US" altLang="en-US" sz="4400" b="1" dirty="0">
                <a:latin typeface="Tw Cen MT" panose="020B0602020104020603" pitchFamily="34" charset="77"/>
                <a:cs typeface="Calibri" panose="020F0502020204030204" pitchFamily="34" charset="0"/>
              </a:rPr>
              <a:t>Pure Earth</a:t>
            </a:r>
            <a:endParaRPr lang="en-US" altLang="en-US" sz="4400" b="1" baseline="30000" dirty="0">
              <a:latin typeface="Tw Cen MT" panose="020B0602020104020603" pitchFamily="34" charset="77"/>
              <a:cs typeface="Calibri" panose="020F0502020204030204" pitchFamily="34" charset="0"/>
            </a:endParaRPr>
          </a:p>
        </p:txBody>
      </p:sp>
    </p:spTree>
    <p:extLst>
      <p:ext uri="{BB962C8B-B14F-4D97-AF65-F5344CB8AC3E}">
        <p14:creationId xmlns:p14="http://schemas.microsoft.com/office/powerpoint/2010/main" val="1184081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896A13-4365-79CF-9582-FE57A49BD3B7}"/>
              </a:ext>
            </a:extLst>
          </p:cNvPr>
          <p:cNvSpPr>
            <a:spLocks noGrp="1"/>
          </p:cNvSpPr>
          <p:nvPr>
            <p:ph type="title"/>
          </p:nvPr>
        </p:nvSpPr>
        <p:spPr>
          <a:xfrm>
            <a:off x="228600" y="22950"/>
            <a:ext cx="9220200" cy="1043796"/>
          </a:xfrm>
        </p:spPr>
        <p:txBody>
          <a:bodyPr vert="horz" lIns="91440" tIns="45720" rIns="91440" bIns="45720" rtlCol="0" anchor="b">
            <a:noAutofit/>
          </a:bodyPr>
          <a:lstStyle/>
          <a:p>
            <a:r>
              <a:rPr lang="en-US" sz="2400" b="1" kern="1200" dirty="0">
                <a:solidFill>
                  <a:schemeClr val="bg1"/>
                </a:solidFill>
                <a:latin typeface="Trebuchet MS" panose="020B0603020202020204" pitchFamily="34" charset="0"/>
              </a:rPr>
              <a:t>Presentation</a:t>
            </a:r>
          </a:p>
        </p:txBody>
      </p:sp>
      <p:sp>
        <p:nvSpPr>
          <p:cNvPr id="52" name="Rectangle 9">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ED5F00C8-2986-6254-F940-62E2E78F2B56}"/>
              </a:ext>
            </a:extLst>
          </p:cNvPr>
          <p:cNvGrpSpPr/>
          <p:nvPr/>
        </p:nvGrpSpPr>
        <p:grpSpPr>
          <a:xfrm>
            <a:off x="9448800" y="293975"/>
            <a:ext cx="2482893" cy="707886"/>
            <a:chOff x="9392275" y="152400"/>
            <a:chExt cx="2482893" cy="707886"/>
          </a:xfrm>
        </p:grpSpPr>
        <p:sp>
          <p:nvSpPr>
            <p:cNvPr id="9" name="Rectangle 8">
              <a:extLst>
                <a:ext uri="{FF2B5EF4-FFF2-40B4-BE49-F238E27FC236}">
                  <a16:creationId xmlns:a16="http://schemas.microsoft.com/office/drawing/2014/main" id="{A012817E-B9B2-5C7B-E1AC-2554F1C1A1BC}"/>
                </a:ext>
              </a:extLst>
            </p:cNvPr>
            <p:cNvSpPr/>
            <p:nvPr/>
          </p:nvSpPr>
          <p:spPr>
            <a:xfrm>
              <a:off x="9392275" y="152400"/>
              <a:ext cx="2482893" cy="7078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4FCEB09-78CE-83D2-734E-0042CD45507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609895" y="314798"/>
              <a:ext cx="2179625" cy="428359"/>
            </a:xfrm>
            <a:prstGeom prst="rect">
              <a:avLst/>
            </a:prstGeom>
            <a:solidFill>
              <a:schemeClr val="bg1"/>
            </a:solidFill>
            <a:ln>
              <a:noFill/>
            </a:ln>
          </p:spPr>
        </p:pic>
      </p:grpSp>
      <p:sp>
        <p:nvSpPr>
          <p:cNvPr id="3" name="TextBox 2">
            <a:extLst>
              <a:ext uri="{FF2B5EF4-FFF2-40B4-BE49-F238E27FC236}">
                <a16:creationId xmlns:a16="http://schemas.microsoft.com/office/drawing/2014/main" id="{ADEF1F5F-19CE-4737-281C-97CCE1A89FC1}"/>
              </a:ext>
            </a:extLst>
          </p:cNvPr>
          <p:cNvSpPr txBox="1"/>
          <p:nvPr/>
        </p:nvSpPr>
        <p:spPr>
          <a:xfrm>
            <a:off x="838200" y="1219200"/>
            <a:ext cx="10744200" cy="41549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This presentation draws on recent research at the World Bank: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Forthcoming in: ‘</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A World without Lead Poisoning: Health, Development and Economic Impacts</a:t>
            </a: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Lancet Planetary Health: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	‘Global health burden and cost of lead exposure in children and adults: a health 	impact and economic </a:t>
            </a:r>
            <a:r>
              <a:rPr kumimoji="0" lang="en-GB" sz="2400" b="0" i="0" u="none" strike="noStrike" kern="1200" cap="none" spc="0" normalizeH="0" baseline="0" noProof="0" dirty="0" err="1">
                <a:ln>
                  <a:noFill/>
                </a:ln>
                <a:solidFill>
                  <a:prstClr val="white"/>
                </a:solidFill>
                <a:effectLst/>
                <a:uLnTx/>
                <a:uFillTx/>
                <a:latin typeface="Calibri" panose="020F0502020204030204"/>
                <a:ea typeface="+mn-ea"/>
                <a:cs typeface="+mn-cs"/>
              </a:rPr>
              <a:t>modeling</a:t>
            </a: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 analysis’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		by Bjorn Larsen and Ernesto Sanchez-</a:t>
            </a:r>
            <a:r>
              <a:rPr kumimoji="0" lang="en-GB" sz="2400" b="0" i="0" u="none" strike="noStrike" kern="1200" cap="none" spc="0" normalizeH="0" baseline="0" noProof="0" dirty="0" err="1">
                <a:ln>
                  <a:noFill/>
                </a:ln>
                <a:solidFill>
                  <a:prstClr val="white"/>
                </a:solidFill>
                <a:effectLst/>
                <a:uLnTx/>
                <a:uFillTx/>
                <a:latin typeface="Calibri" panose="020F0502020204030204"/>
                <a:ea typeface="+mn-ea"/>
                <a:cs typeface="+mn-cs"/>
              </a:rPr>
              <a:t>Triana</a:t>
            </a: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https://doi.org/10.1016/S2542-5196(23)00166-3</a:t>
            </a:r>
          </a:p>
        </p:txBody>
      </p:sp>
    </p:spTree>
    <p:extLst>
      <p:ext uri="{BB962C8B-B14F-4D97-AF65-F5344CB8AC3E}">
        <p14:creationId xmlns:p14="http://schemas.microsoft.com/office/powerpoint/2010/main" val="1010866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8" name="Google Shape;118;p4"/>
          <p:cNvSpPr txBox="1"/>
          <p:nvPr/>
        </p:nvSpPr>
        <p:spPr>
          <a:xfrm>
            <a:off x="729006" y="370811"/>
            <a:ext cx="10523193" cy="861734"/>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
                <a:srgbClr val="000000"/>
              </a:buClr>
              <a:buSzPts val="3400"/>
              <a:buFont typeface="Arial"/>
              <a:buNone/>
              <a:tabLst/>
              <a:defRPr/>
            </a:pPr>
            <a:r>
              <a:rPr kumimoji="0" lang="en-US" sz="5000" b="1" i="0" u="none" strike="noStrike" kern="1200" cap="none" spc="0" normalizeH="0" baseline="0" noProof="0" dirty="0">
                <a:ln>
                  <a:noFill/>
                </a:ln>
                <a:solidFill>
                  <a:srgbClr val="E7E6E6">
                    <a:lumMod val="75000"/>
                  </a:srgbClr>
                </a:solidFill>
                <a:effectLst/>
                <a:uLnTx/>
                <a:uFillTx/>
                <a:latin typeface="Avenir Book" panose="02000503020000020003" pitchFamily="2" charset="0"/>
                <a:ea typeface="Garamond"/>
                <a:cs typeface="Garamond"/>
                <a:sym typeface="Garamond"/>
              </a:rPr>
              <a:t>Interventions: Cost Effectiveness</a:t>
            </a:r>
          </a:p>
        </p:txBody>
      </p:sp>
      <p:sp>
        <p:nvSpPr>
          <p:cNvPr id="8" name="Google Shape;93;p2">
            <a:extLst>
              <a:ext uri="{FF2B5EF4-FFF2-40B4-BE49-F238E27FC236}">
                <a16:creationId xmlns:a16="http://schemas.microsoft.com/office/drawing/2014/main" id="{A7226477-9860-474A-6659-0D709DE043A6}"/>
              </a:ext>
            </a:extLst>
          </p:cNvPr>
          <p:cNvSpPr/>
          <p:nvPr/>
        </p:nvSpPr>
        <p:spPr>
          <a:xfrm flipV="1">
            <a:off x="777240" y="1225565"/>
            <a:ext cx="9716620" cy="5856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9" name="Google Shape;98;p2">
            <a:extLst>
              <a:ext uri="{FF2B5EF4-FFF2-40B4-BE49-F238E27FC236}">
                <a16:creationId xmlns:a16="http://schemas.microsoft.com/office/drawing/2014/main" id="{A35DB485-27E1-D9E3-8DA2-FC0A87F9783F}"/>
              </a:ext>
            </a:extLst>
          </p:cNvPr>
          <p:cNvSpPr txBox="1"/>
          <p:nvPr/>
        </p:nvSpPr>
        <p:spPr>
          <a:xfrm>
            <a:off x="5837658" y="1647765"/>
            <a:ext cx="5871741" cy="7848262"/>
          </a:xfrm>
          <a:prstGeom prst="rect">
            <a:avLst/>
          </a:prstGeom>
          <a:noFill/>
          <a:ln>
            <a:noFill/>
          </a:ln>
        </p:spPr>
        <p:txBody>
          <a:bodyPr spcFirstLastPara="1" wrap="square" lIns="91425" tIns="45700" rIns="91425" bIns="45700" anchor="t" anchorCtr="0">
            <a:spAutoFit/>
          </a:bodyPr>
          <a:lstStyle/>
          <a:p>
            <a:pPr marL="342900" marR="0" lvl="0" indent="-342900" algn="l" defTabSz="457200" rtl="0" eaLnBrk="1" fontAlgn="auto" latinLnBrk="0" hangingPunct="1">
              <a:lnSpc>
                <a:spcPct val="100000"/>
              </a:lnSpc>
              <a:spcBef>
                <a:spcPts val="0"/>
              </a:spcBef>
              <a:spcAft>
                <a:spcPts val="0"/>
              </a:spcAft>
              <a:buClr>
                <a:srgbClr val="E7E6E6"/>
              </a:buClr>
              <a:buSzPct val="110000"/>
              <a:buFont typeface="Arial" panose="020B0604020202020204" pitchFamily="34" charset="0"/>
              <a:buChar char="•"/>
              <a:tabLst/>
              <a:defRPr/>
            </a:pPr>
            <a:r>
              <a:rPr kumimoji="0" lang="en-US" sz="2800" b="1" i="0" u="none" strike="noStrike" kern="1200" cap="none" spc="0" normalizeH="0" baseline="0" noProof="0" dirty="0">
                <a:ln>
                  <a:noFill/>
                </a:ln>
                <a:solidFill>
                  <a:srgbClr val="E7E6E6">
                    <a:lumMod val="75000"/>
                  </a:srgbClr>
                </a:solidFill>
                <a:effectLst/>
                <a:uLnTx/>
                <a:uFillTx/>
                <a:latin typeface="Avenir Light" panose="020B0402020203020204" pitchFamily="34" charset="77"/>
                <a:ea typeface="+mn-ea"/>
                <a:cs typeface="+mn-cs"/>
                <a:sym typeface="Archivo"/>
              </a:rPr>
              <a:t>World Bank benefit/cost analysis of interventions – pending publication</a:t>
            </a:r>
          </a:p>
          <a:p>
            <a:pPr marL="342900" marR="0" lvl="0" indent="-342900" algn="l" defTabSz="457200" rtl="0" eaLnBrk="1" fontAlgn="auto" latinLnBrk="0" hangingPunct="1">
              <a:lnSpc>
                <a:spcPct val="100000"/>
              </a:lnSpc>
              <a:spcBef>
                <a:spcPts val="0"/>
              </a:spcBef>
              <a:spcAft>
                <a:spcPts val="0"/>
              </a:spcAft>
              <a:buClr>
                <a:srgbClr val="E7E6E6"/>
              </a:buClr>
              <a:buSzPct val="110000"/>
              <a:buFont typeface="Arial" panose="020B0604020202020204" pitchFamily="34" charset="0"/>
              <a:buChar char="•"/>
              <a:tabLst/>
              <a:defRPr/>
            </a:pPr>
            <a:endParaRPr kumimoji="0" lang="en-US" sz="2800" b="1" i="0" u="none" strike="noStrike" kern="1200" cap="none" spc="0" normalizeH="0" baseline="0" noProof="0" dirty="0">
              <a:ln>
                <a:noFill/>
              </a:ln>
              <a:solidFill>
                <a:srgbClr val="E7E6E6">
                  <a:lumMod val="75000"/>
                </a:srgbClr>
              </a:solidFill>
              <a:effectLst/>
              <a:uLnTx/>
              <a:uFillTx/>
              <a:latin typeface="Avenir Light" panose="020B0402020203020204" pitchFamily="34" charset="77"/>
              <a:ea typeface="+mn-ea"/>
              <a:cs typeface="+mn-cs"/>
              <a:sym typeface="Archivo"/>
            </a:endParaRPr>
          </a:p>
          <a:p>
            <a:pPr marL="342900" marR="0" lvl="0" indent="-342900" algn="l" defTabSz="457200" rtl="0" eaLnBrk="1" fontAlgn="auto" latinLnBrk="0" hangingPunct="1">
              <a:lnSpc>
                <a:spcPct val="100000"/>
              </a:lnSpc>
              <a:spcBef>
                <a:spcPts val="0"/>
              </a:spcBef>
              <a:spcAft>
                <a:spcPts val="0"/>
              </a:spcAft>
              <a:buClr>
                <a:srgbClr val="E7E6E6"/>
              </a:buClr>
              <a:buSzPct val="110000"/>
              <a:buFont typeface="Arial" panose="020B0604020202020204" pitchFamily="34" charset="0"/>
              <a:buChar char="•"/>
              <a:tabLst/>
              <a:defRPr/>
            </a:pPr>
            <a:r>
              <a:rPr kumimoji="0" lang="en-US" sz="2800" b="1" i="0" u="none" strike="noStrike" kern="1200" cap="none" spc="0" normalizeH="0" baseline="0" noProof="0" dirty="0">
                <a:ln>
                  <a:noFill/>
                </a:ln>
                <a:solidFill>
                  <a:srgbClr val="E7E6E6">
                    <a:lumMod val="75000"/>
                  </a:srgbClr>
                </a:solidFill>
                <a:effectLst/>
                <a:uLnTx/>
                <a:uFillTx/>
                <a:latin typeface="Avenir Light" panose="020B0402020203020204" pitchFamily="34" charset="77"/>
                <a:ea typeface="+mn-ea"/>
                <a:cs typeface="+mn-cs"/>
                <a:sym typeface="Archivo"/>
              </a:rPr>
              <a:t>Limited number of projects to analyze, so results are suggestive</a:t>
            </a:r>
          </a:p>
          <a:p>
            <a:pPr marL="342900" marR="0" lvl="0" indent="-342900" algn="l" defTabSz="457200" rtl="0" eaLnBrk="1" fontAlgn="auto" latinLnBrk="0" hangingPunct="1">
              <a:lnSpc>
                <a:spcPct val="100000"/>
              </a:lnSpc>
              <a:spcBef>
                <a:spcPts val="0"/>
              </a:spcBef>
              <a:spcAft>
                <a:spcPts val="0"/>
              </a:spcAft>
              <a:buClr>
                <a:srgbClr val="E7E6E6"/>
              </a:buClr>
              <a:buSzPct val="110000"/>
              <a:buFont typeface="Arial" panose="020B0604020202020204" pitchFamily="34" charset="0"/>
              <a:buChar char="•"/>
              <a:tabLst/>
              <a:defRPr/>
            </a:pPr>
            <a:endParaRPr kumimoji="0" lang="en-US" sz="2800" b="1" i="0" u="none" strike="noStrike" kern="1200" cap="none" spc="0" normalizeH="0" baseline="0" noProof="0" dirty="0">
              <a:ln>
                <a:noFill/>
              </a:ln>
              <a:solidFill>
                <a:srgbClr val="E7E6E6">
                  <a:lumMod val="75000"/>
                </a:srgbClr>
              </a:solidFill>
              <a:effectLst/>
              <a:uLnTx/>
              <a:uFillTx/>
              <a:latin typeface="Avenir Light" panose="020B0402020203020204" pitchFamily="34" charset="77"/>
              <a:ea typeface="+mn-ea"/>
              <a:cs typeface="+mn-cs"/>
              <a:sym typeface="Archivo"/>
            </a:endParaRPr>
          </a:p>
          <a:p>
            <a:pPr marL="342900" marR="0" lvl="0" indent="-342900" algn="l" defTabSz="457200" rtl="0" eaLnBrk="1" fontAlgn="auto" latinLnBrk="0" hangingPunct="1">
              <a:lnSpc>
                <a:spcPct val="100000"/>
              </a:lnSpc>
              <a:spcBef>
                <a:spcPts val="0"/>
              </a:spcBef>
              <a:spcAft>
                <a:spcPts val="0"/>
              </a:spcAft>
              <a:buClr>
                <a:srgbClr val="E7E6E6"/>
              </a:buClr>
              <a:buSzPct val="110000"/>
              <a:buFont typeface="Arial" panose="020B0604020202020204" pitchFamily="34" charset="0"/>
              <a:buChar char="•"/>
              <a:tabLst/>
              <a:defRPr/>
            </a:pPr>
            <a:r>
              <a:rPr kumimoji="0" lang="en-US" sz="2800" b="1" i="0" u="none" strike="noStrike" kern="1200" cap="none" spc="0" normalizeH="0" baseline="0" noProof="0" dirty="0">
                <a:ln>
                  <a:noFill/>
                </a:ln>
                <a:solidFill>
                  <a:srgbClr val="E7E6E6">
                    <a:lumMod val="75000"/>
                  </a:srgbClr>
                </a:solidFill>
                <a:effectLst/>
                <a:uLnTx/>
                <a:uFillTx/>
                <a:latin typeface="Avenir Light" panose="020B0402020203020204" pitchFamily="34" charset="77"/>
                <a:ea typeface="+mn-ea"/>
                <a:cs typeface="+mn-cs"/>
                <a:sym typeface="Archivo"/>
              </a:rPr>
              <a:t>Cost benefit per DALY for some interventions is less than $1</a:t>
            </a:r>
          </a:p>
          <a:p>
            <a:pPr marL="342900" marR="0" lvl="0" indent="-342900" algn="l" defTabSz="457200" rtl="0" eaLnBrk="1" fontAlgn="auto" latinLnBrk="0" hangingPunct="1">
              <a:lnSpc>
                <a:spcPct val="100000"/>
              </a:lnSpc>
              <a:spcBef>
                <a:spcPts val="0"/>
              </a:spcBef>
              <a:spcAft>
                <a:spcPts val="0"/>
              </a:spcAft>
              <a:buClr>
                <a:srgbClr val="E7E6E6"/>
              </a:buClr>
              <a:buSzPct val="110000"/>
              <a:buFont typeface="Arial" panose="020B0604020202020204" pitchFamily="34" charset="0"/>
              <a:buChar char="•"/>
              <a:tabLst/>
              <a:defRPr/>
            </a:pPr>
            <a:endParaRPr kumimoji="0" lang="en-US" sz="2800" b="1" i="0" u="none" strike="noStrike" kern="1200" cap="none" spc="0" normalizeH="0" baseline="0" noProof="0" dirty="0">
              <a:ln>
                <a:noFill/>
              </a:ln>
              <a:solidFill>
                <a:srgbClr val="E7E6E6"/>
              </a:solidFill>
              <a:effectLst/>
              <a:uLnTx/>
              <a:uFillTx/>
              <a:latin typeface="Avenir Light" panose="020B0402020203020204" pitchFamily="34" charset="77"/>
              <a:ea typeface="+mn-ea"/>
              <a:cs typeface="+mn-cs"/>
              <a:sym typeface="Archivo"/>
            </a:endParaRPr>
          </a:p>
          <a:p>
            <a:pPr marL="0" marR="0" lvl="0" indent="0" algn="l" defTabSz="457200" rtl="0" eaLnBrk="1" fontAlgn="auto" latinLnBrk="0" hangingPunct="1">
              <a:lnSpc>
                <a:spcPct val="100000"/>
              </a:lnSpc>
              <a:spcBef>
                <a:spcPts val="0"/>
              </a:spcBef>
              <a:spcAft>
                <a:spcPts val="0"/>
              </a:spcAft>
              <a:buClr>
                <a:srgbClr val="000000"/>
              </a:buClr>
              <a:buSzPts val="1600"/>
              <a:buFont typeface="Arial"/>
              <a:buNone/>
              <a:tabLst/>
              <a:defRPr/>
            </a:pPr>
            <a:endParaRPr kumimoji="0" lang="en-US" sz="2800" b="1" i="0" u="none" strike="noStrike" kern="1200" cap="none" spc="0" normalizeH="0" baseline="0" noProof="0" dirty="0">
              <a:ln>
                <a:noFill/>
              </a:ln>
              <a:solidFill>
                <a:srgbClr val="ED7D31"/>
              </a:solidFill>
              <a:effectLst/>
              <a:uLnTx/>
              <a:uFillTx/>
              <a:latin typeface="Avenir Light" panose="020B0402020203020204" pitchFamily="34" charset="77"/>
              <a:ea typeface="+mn-ea"/>
              <a:cs typeface="+mn-cs"/>
              <a:sym typeface="Archivo"/>
            </a:endParaRPr>
          </a:p>
          <a:p>
            <a:pPr marL="0" marR="0" lvl="0" indent="0" algn="l" defTabSz="457200" rtl="0" eaLnBrk="1" fontAlgn="auto" latinLnBrk="0" hangingPunct="1">
              <a:lnSpc>
                <a:spcPct val="100000"/>
              </a:lnSpc>
              <a:spcBef>
                <a:spcPts val="0"/>
              </a:spcBef>
              <a:spcAft>
                <a:spcPts val="0"/>
              </a:spcAft>
              <a:buClr>
                <a:srgbClr val="000000"/>
              </a:buClr>
              <a:buSzPts val="1600"/>
              <a:buFont typeface="Arial"/>
              <a:buNone/>
              <a:tabLst/>
              <a:defRPr/>
            </a:pPr>
            <a:endParaRPr kumimoji="0" lang="en-US" sz="2800" b="1" i="0" u="none" strike="noStrike" kern="1200" cap="none" spc="0" normalizeH="0" baseline="0" noProof="0" dirty="0">
              <a:ln>
                <a:noFill/>
              </a:ln>
              <a:solidFill>
                <a:srgbClr val="ED7D31"/>
              </a:solidFill>
              <a:effectLst/>
              <a:uLnTx/>
              <a:uFillTx/>
              <a:latin typeface="Avenir Light" panose="020B0402020203020204" pitchFamily="34" charset="77"/>
              <a:ea typeface="+mn-ea"/>
              <a:cs typeface="+mn-cs"/>
              <a:sym typeface="Archivo"/>
            </a:endParaRPr>
          </a:p>
          <a:p>
            <a:pPr marL="0" marR="0" lvl="0" indent="0" algn="l" defTabSz="457200" rtl="0" eaLnBrk="1" fontAlgn="auto" latinLnBrk="0" hangingPunct="1">
              <a:lnSpc>
                <a:spcPct val="100000"/>
              </a:lnSpc>
              <a:spcBef>
                <a:spcPts val="0"/>
              </a:spcBef>
              <a:spcAft>
                <a:spcPts val="0"/>
              </a:spcAft>
              <a:buClr>
                <a:srgbClr val="000000"/>
              </a:buClr>
              <a:buSzPts val="1600"/>
              <a:buFont typeface="Arial"/>
              <a:buNone/>
              <a:tabLst/>
              <a:defRPr/>
            </a:pPr>
            <a:endParaRPr kumimoji="0" lang="en-US" sz="2800" b="1" i="0" u="none" strike="noStrike" kern="1200" cap="none" spc="0" normalizeH="0" baseline="0" noProof="0" dirty="0">
              <a:ln>
                <a:noFill/>
              </a:ln>
              <a:solidFill>
                <a:srgbClr val="ED7D31"/>
              </a:solidFill>
              <a:effectLst/>
              <a:uLnTx/>
              <a:uFillTx/>
              <a:latin typeface="Avenir Light" panose="020B0402020203020204" pitchFamily="34" charset="77"/>
              <a:ea typeface="+mn-ea"/>
              <a:cs typeface="+mn-cs"/>
              <a:sym typeface="Archivo"/>
            </a:endParaRPr>
          </a:p>
          <a:p>
            <a:pPr marL="0" marR="0" lvl="0" indent="0" algn="l" defTabSz="457200" rtl="0" eaLnBrk="1" fontAlgn="auto" latinLnBrk="0" hangingPunct="1">
              <a:lnSpc>
                <a:spcPct val="100000"/>
              </a:lnSpc>
              <a:spcBef>
                <a:spcPts val="0"/>
              </a:spcBef>
              <a:spcAft>
                <a:spcPts val="0"/>
              </a:spcAft>
              <a:buClr>
                <a:srgbClr val="000000"/>
              </a:buClr>
              <a:buSzPts val="1600"/>
              <a:buFont typeface="Arial"/>
              <a:buNone/>
              <a:tabLst/>
              <a:defRPr/>
            </a:pPr>
            <a:endParaRPr kumimoji="0" lang="en-US" sz="2800" b="1" i="0" u="none" strike="noStrike" kern="1200" cap="none" spc="0" normalizeH="0" baseline="0" noProof="0" dirty="0">
              <a:ln>
                <a:noFill/>
              </a:ln>
              <a:solidFill>
                <a:srgbClr val="6ABB99"/>
              </a:solidFill>
              <a:effectLst/>
              <a:uLnTx/>
              <a:uFillTx/>
              <a:latin typeface="Avenir Light" panose="020B0402020203020204" pitchFamily="34" charset="77"/>
              <a:ea typeface="+mn-ea"/>
              <a:cs typeface="+mn-cs"/>
              <a:sym typeface="Archivo"/>
            </a:endParaRPr>
          </a:p>
          <a:p>
            <a:pPr marL="0" marR="0" lvl="0" indent="0" algn="l" defTabSz="457200" rtl="0" eaLnBrk="1" fontAlgn="auto" latinLnBrk="0" hangingPunct="1">
              <a:lnSpc>
                <a:spcPct val="100000"/>
              </a:lnSpc>
              <a:spcBef>
                <a:spcPts val="0"/>
              </a:spcBef>
              <a:spcAft>
                <a:spcPts val="0"/>
              </a:spcAft>
              <a:buClr>
                <a:srgbClr val="000000"/>
              </a:buClr>
              <a:buSzPts val="1600"/>
              <a:buFont typeface="Arial"/>
              <a:buNone/>
              <a:tabLst/>
              <a:defRPr/>
            </a:pPr>
            <a:endParaRPr kumimoji="0" lang="en-US" sz="2800" b="1" i="0" u="none" strike="noStrike" kern="1200" cap="none" spc="0" normalizeH="0" baseline="0" noProof="0" dirty="0">
              <a:ln>
                <a:noFill/>
              </a:ln>
              <a:solidFill>
                <a:srgbClr val="6ABB99"/>
              </a:solidFill>
              <a:effectLst/>
              <a:uLnTx/>
              <a:uFillTx/>
              <a:latin typeface="Avenir Light" panose="020B0402020203020204" pitchFamily="34" charset="77"/>
              <a:ea typeface="+mn-ea"/>
              <a:cs typeface="+mn-cs"/>
              <a:sym typeface="Archivo"/>
            </a:endParaRPr>
          </a:p>
          <a:p>
            <a:pPr marL="0" marR="0" lvl="0" indent="0" algn="l" defTabSz="457200" rtl="0" eaLnBrk="1" fontAlgn="auto" latinLnBrk="0" hangingPunct="1">
              <a:lnSpc>
                <a:spcPct val="100000"/>
              </a:lnSpc>
              <a:spcBef>
                <a:spcPts val="0"/>
              </a:spcBef>
              <a:spcAft>
                <a:spcPts val="0"/>
              </a:spcAft>
              <a:buClr>
                <a:srgbClr val="000000"/>
              </a:buClr>
              <a:buSzPts val="1600"/>
              <a:buFont typeface="Arial"/>
              <a:buNone/>
              <a:tabLst/>
              <a:defRPr/>
            </a:pPr>
            <a:endParaRPr kumimoji="0" lang="en-US" sz="2800" b="1" i="0" u="none" strike="noStrike" kern="1200" cap="none" spc="0" normalizeH="0" baseline="0" noProof="0" dirty="0">
              <a:ln>
                <a:noFill/>
              </a:ln>
              <a:solidFill>
                <a:srgbClr val="E7E6E6"/>
              </a:solidFill>
              <a:effectLst/>
              <a:uLnTx/>
              <a:uFillTx/>
              <a:latin typeface="Avenir Light" panose="020B0402020203020204" pitchFamily="34" charset="77"/>
              <a:ea typeface="Archivo"/>
              <a:cs typeface="Archivo"/>
              <a:sym typeface="Archivo"/>
            </a:endParaRPr>
          </a:p>
          <a:p>
            <a:pPr marL="0" marR="0" lvl="0" indent="0" algn="l" defTabSz="4572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2800" b="1" i="0" u="none" strike="noStrike" kern="1200" cap="none" spc="0" normalizeH="0" baseline="0" noProof="0" dirty="0">
              <a:ln>
                <a:noFill/>
              </a:ln>
              <a:solidFill>
                <a:srgbClr val="000000"/>
              </a:solidFill>
              <a:effectLst/>
              <a:uLnTx/>
              <a:uFillTx/>
              <a:latin typeface="Avenir Light" panose="020B0402020203020204" pitchFamily="34" charset="77"/>
              <a:ea typeface="+mn-ea"/>
              <a:cs typeface="+mn-cs"/>
              <a:sym typeface="Arial"/>
            </a:endParaRPr>
          </a:p>
          <a:p>
            <a:pPr marL="0" marR="0" lvl="0" indent="0" algn="l" defTabSz="457200" rtl="0" eaLnBrk="1" fontAlgn="auto" latinLnBrk="0" hangingPunct="1">
              <a:lnSpc>
                <a:spcPct val="100000"/>
              </a:lnSpc>
              <a:spcBef>
                <a:spcPts val="0"/>
              </a:spcBef>
              <a:spcAft>
                <a:spcPts val="0"/>
              </a:spcAft>
              <a:buClr>
                <a:srgbClr val="000000"/>
              </a:buClr>
              <a:buSzPts val="1600"/>
              <a:buFont typeface="Arial"/>
              <a:buNone/>
              <a:tabLst/>
              <a:defRPr/>
            </a:pPr>
            <a:endParaRPr kumimoji="0" lang="en-US" sz="2800" b="1" i="0" u="none" strike="noStrike" kern="1200" cap="none" spc="0" normalizeH="0" baseline="0" noProof="0" dirty="0">
              <a:ln>
                <a:noFill/>
              </a:ln>
              <a:solidFill>
                <a:srgbClr val="88B449"/>
              </a:solidFill>
              <a:effectLst/>
              <a:uLnTx/>
              <a:uFillTx/>
              <a:latin typeface="Avenir Light" panose="020B0402020203020204" pitchFamily="34" charset="77"/>
              <a:ea typeface="Calibri"/>
              <a:cs typeface="Calibri"/>
              <a:sym typeface="Calibri"/>
            </a:endParaRPr>
          </a:p>
        </p:txBody>
      </p:sp>
      <p:sp>
        <p:nvSpPr>
          <p:cNvPr id="11" name="Rectangle 10">
            <a:extLst>
              <a:ext uri="{FF2B5EF4-FFF2-40B4-BE49-F238E27FC236}">
                <a16:creationId xmlns:a16="http://schemas.microsoft.com/office/drawing/2014/main" id="{08AAF256-E9FD-7B62-BB54-356B384F26D3}"/>
              </a:ext>
            </a:extLst>
          </p:cNvPr>
          <p:cNvSpPr/>
          <p:nvPr/>
        </p:nvSpPr>
        <p:spPr>
          <a:xfrm rot="16200000">
            <a:off x="1583688" y="-1583688"/>
            <a:ext cx="861932" cy="4029308"/>
          </a:xfrm>
          <a:prstGeom prst="rect">
            <a:avLst/>
          </a:prstGeom>
          <a:gradFill>
            <a:gsLst>
              <a:gs pos="23500">
                <a:schemeClr val="bg1">
                  <a:alpha val="0"/>
                </a:schemeClr>
              </a:gs>
              <a:gs pos="0">
                <a:schemeClr val="accent4">
                  <a:alpha val="0"/>
                  <a:lumMod val="0"/>
                  <a:lumOff val="100000"/>
                </a:schemeClr>
              </a:gs>
              <a:gs pos="100000">
                <a:schemeClr val="bg1"/>
              </a:gs>
              <a:gs pos="71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highlight>
                <a:srgbClr val="FFE6A1"/>
              </a:highligh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1885A65-DD8B-2DFB-83E3-A1C4E5E443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7593" y="1606422"/>
            <a:ext cx="924100" cy="797286"/>
          </a:xfrm>
          <a:prstGeom prst="rect">
            <a:avLst/>
          </a:prstGeom>
        </p:spPr>
      </p:pic>
      <p:sp>
        <p:nvSpPr>
          <p:cNvPr id="4" name="TextBox 3">
            <a:extLst>
              <a:ext uri="{FF2B5EF4-FFF2-40B4-BE49-F238E27FC236}">
                <a16:creationId xmlns:a16="http://schemas.microsoft.com/office/drawing/2014/main" id="{7089C3A8-C6D7-48B1-83AD-2E0267BE1596}"/>
              </a:ext>
            </a:extLst>
          </p:cNvPr>
          <p:cNvSpPr txBox="1"/>
          <p:nvPr/>
        </p:nvSpPr>
        <p:spPr>
          <a:xfrm>
            <a:off x="729006" y="2428432"/>
            <a:ext cx="2055787"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Contaminated Site Cleanup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(17 projects):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97C31"/>
                </a:solidFill>
                <a:effectLst/>
                <a:uLnTx/>
                <a:uFillTx/>
                <a:latin typeface="Avenir Book" panose="02000503020000020003" pitchFamily="2" charset="0"/>
                <a:ea typeface="+mn-ea"/>
                <a:cs typeface="+mn-cs"/>
              </a:rPr>
              <a:t>$2-$144 benefit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per $1 invested </a:t>
            </a:r>
          </a:p>
        </p:txBody>
      </p:sp>
      <p:pic>
        <p:nvPicPr>
          <p:cNvPr id="5" name="Picture 4" descr="A picture containing cup, kitchenware, drink&#10;&#10;Description automatically generated">
            <a:extLst>
              <a:ext uri="{FF2B5EF4-FFF2-40B4-BE49-F238E27FC236}">
                <a16:creationId xmlns:a16="http://schemas.microsoft.com/office/drawing/2014/main" id="{0A77CFD3-A377-93E7-A1C0-60BDF2D025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12762" y="1647765"/>
            <a:ext cx="885408" cy="755942"/>
          </a:xfrm>
          <a:prstGeom prst="rect">
            <a:avLst/>
          </a:prstGeom>
        </p:spPr>
      </p:pic>
      <p:sp>
        <p:nvSpPr>
          <p:cNvPr id="6" name="TextBox 5">
            <a:extLst>
              <a:ext uri="{FF2B5EF4-FFF2-40B4-BE49-F238E27FC236}">
                <a16:creationId xmlns:a16="http://schemas.microsoft.com/office/drawing/2014/main" id="{10520D32-5892-2B17-62B8-AC49E000F853}"/>
              </a:ext>
            </a:extLst>
          </p:cNvPr>
          <p:cNvSpPr txBox="1"/>
          <p:nvPr/>
        </p:nvSpPr>
        <p:spPr>
          <a:xfrm>
            <a:off x="3548406" y="2428432"/>
            <a:ext cx="2055787"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Moving to Lead-Free Pottery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(1 project):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97C31"/>
                </a:solidFill>
                <a:effectLst/>
                <a:uLnTx/>
                <a:uFillTx/>
                <a:latin typeface="Avenir Book" panose="02000503020000020003" pitchFamily="2" charset="0"/>
                <a:ea typeface="+mn-ea"/>
                <a:cs typeface="+mn-cs"/>
              </a:rPr>
              <a:t>$326 benefit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per $1 invested </a:t>
            </a:r>
          </a:p>
        </p:txBody>
      </p:sp>
      <p:pic>
        <p:nvPicPr>
          <p:cNvPr id="10" name="Picture 9" descr="A picture containing cup, indoor, coffee&#10;&#10;Description automatically generated">
            <a:extLst>
              <a:ext uri="{FF2B5EF4-FFF2-40B4-BE49-F238E27FC236}">
                <a16:creationId xmlns:a16="http://schemas.microsoft.com/office/drawing/2014/main" id="{356C407E-5876-C568-C205-17B2B7D1C7F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9304" y="4160383"/>
            <a:ext cx="851732" cy="824754"/>
          </a:xfrm>
          <a:prstGeom prst="rect">
            <a:avLst/>
          </a:prstGeom>
        </p:spPr>
      </p:pic>
      <p:sp>
        <p:nvSpPr>
          <p:cNvPr id="12" name="TextBox 11">
            <a:extLst>
              <a:ext uri="{FF2B5EF4-FFF2-40B4-BE49-F238E27FC236}">
                <a16:creationId xmlns:a16="http://schemas.microsoft.com/office/drawing/2014/main" id="{C5C1F63F-643E-3742-196C-90F8EADF8E27}"/>
              </a:ext>
            </a:extLst>
          </p:cNvPr>
          <p:cNvSpPr txBox="1"/>
          <p:nvPr/>
        </p:nvSpPr>
        <p:spPr>
          <a:xfrm>
            <a:off x="777240" y="5009861"/>
            <a:ext cx="1961578"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Regulating Lead-Based Paint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(1 project):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97C31"/>
                </a:solidFill>
                <a:effectLst/>
                <a:uLnTx/>
                <a:uFillTx/>
                <a:latin typeface="Avenir Book" panose="02000503020000020003" pitchFamily="2" charset="0"/>
                <a:ea typeface="+mn-ea"/>
                <a:cs typeface="+mn-cs"/>
              </a:rPr>
              <a:t>$1200 benefit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per $1 invested </a:t>
            </a:r>
          </a:p>
        </p:txBody>
      </p:sp>
      <p:pic>
        <p:nvPicPr>
          <p:cNvPr id="13" name="Picture 12" descr="A picture containing cup, vegetable&#10;&#10;Description automatically generated">
            <a:extLst>
              <a:ext uri="{FF2B5EF4-FFF2-40B4-BE49-F238E27FC236}">
                <a16:creationId xmlns:a16="http://schemas.microsoft.com/office/drawing/2014/main" id="{3790EE08-D939-D4B7-526C-9279D487704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28560" y="4116027"/>
            <a:ext cx="748657" cy="676268"/>
          </a:xfrm>
          <a:prstGeom prst="rect">
            <a:avLst/>
          </a:prstGeom>
        </p:spPr>
      </p:pic>
      <p:sp>
        <p:nvSpPr>
          <p:cNvPr id="14" name="TextBox 13">
            <a:extLst>
              <a:ext uri="{FF2B5EF4-FFF2-40B4-BE49-F238E27FC236}">
                <a16:creationId xmlns:a16="http://schemas.microsoft.com/office/drawing/2014/main" id="{C8066AFA-AB42-7DD7-98F7-6093980C8E7D}"/>
              </a:ext>
            </a:extLst>
          </p:cNvPr>
          <p:cNvSpPr txBox="1"/>
          <p:nvPr/>
        </p:nvSpPr>
        <p:spPr>
          <a:xfrm>
            <a:off x="3596642" y="5009861"/>
            <a:ext cx="2055787"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Eliminating Lead in Spices (2 projects): </a:t>
            </a:r>
            <a:r>
              <a:rPr kumimoji="0" lang="en-US" sz="1800" b="1" i="0" u="none" strike="noStrike" kern="1200" cap="none" spc="0" normalizeH="0" baseline="0" noProof="0" dirty="0">
                <a:ln>
                  <a:noFill/>
                </a:ln>
                <a:solidFill>
                  <a:srgbClr val="E97C31"/>
                </a:solidFill>
                <a:effectLst/>
                <a:uLnTx/>
                <a:uFillTx/>
                <a:latin typeface="Avenir Book" panose="02000503020000020003" pitchFamily="2" charset="0"/>
                <a:ea typeface="+mn-ea"/>
                <a:cs typeface="+mn-cs"/>
              </a:rPr>
              <a:t>Up to $20,500 </a:t>
            </a:r>
            <a:r>
              <a:rPr kumimoji="0" lang="en-US" sz="1800" b="1"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per $1 invested </a:t>
            </a:r>
          </a:p>
        </p:txBody>
      </p:sp>
    </p:spTree>
    <p:extLst>
      <p:ext uri="{BB962C8B-B14F-4D97-AF65-F5344CB8AC3E}">
        <p14:creationId xmlns:p14="http://schemas.microsoft.com/office/powerpoint/2010/main" val="35881799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594591-9249-7566-2113-4A93BF91FFA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5170" cy="6172200"/>
          </a:xfrm>
          <a:prstGeom prst="rect">
            <a:avLst/>
          </a:prstGeom>
        </p:spPr>
      </p:pic>
      <p:pic>
        <p:nvPicPr>
          <p:cNvPr id="2" name="Picture 1">
            <a:extLst>
              <a:ext uri="{FF2B5EF4-FFF2-40B4-BE49-F238E27FC236}">
                <a16:creationId xmlns:a16="http://schemas.microsoft.com/office/drawing/2014/main" id="{A8C2897C-1CC1-4910-5A71-EFB8C255300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83965" y="5967395"/>
            <a:ext cx="1466850" cy="642505"/>
          </a:xfrm>
          <a:prstGeom prst="rect">
            <a:avLst/>
          </a:prstGeom>
        </p:spPr>
      </p:pic>
    </p:spTree>
    <p:extLst>
      <p:ext uri="{BB962C8B-B14F-4D97-AF65-F5344CB8AC3E}">
        <p14:creationId xmlns:p14="http://schemas.microsoft.com/office/powerpoint/2010/main" val="40795071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AEDF4-7078-7733-3CC5-E2F78CF4578B}"/>
              </a:ext>
            </a:extLst>
          </p:cNvPr>
          <p:cNvSpPr>
            <a:spLocks noGrp="1"/>
          </p:cNvSpPr>
          <p:nvPr>
            <p:ph type="title"/>
          </p:nvPr>
        </p:nvSpPr>
        <p:spPr>
          <a:xfrm>
            <a:off x="990600" y="2362200"/>
            <a:ext cx="10515600" cy="1325563"/>
          </a:xfrm>
        </p:spPr>
        <p:txBody>
          <a:bodyPr>
            <a:normAutofit fontScale="90000"/>
          </a:bodyPr>
          <a:lstStyle/>
          <a:p>
            <a:pPr algn="ctr">
              <a:spcAft>
                <a:spcPts val="600"/>
              </a:spcAft>
            </a:pPr>
            <a:r>
              <a:rPr lang="en-US" altLang="en-US" sz="4400" b="1" dirty="0">
                <a:latin typeface="Tw Cen MT" panose="020B0602020104020603" pitchFamily="34" charset="77"/>
                <a:cs typeface="Calibri" panose="020F0502020204030204" pitchFamily="34" charset="0"/>
              </a:rPr>
              <a:t>Dan </a:t>
            </a:r>
            <a:r>
              <a:rPr lang="en-US" altLang="en-US" sz="4400" b="1" dirty="0" err="1">
                <a:latin typeface="Tw Cen MT" panose="020B0602020104020603" pitchFamily="34" charset="77"/>
                <a:cs typeface="Calibri" panose="020F0502020204030204" pitchFamily="34" charset="0"/>
              </a:rPr>
              <a:t>Kass</a:t>
            </a:r>
            <a:br>
              <a:rPr lang="en-US" altLang="en-US" sz="4400" b="1" dirty="0">
                <a:latin typeface="Tw Cen MT" panose="020B0602020104020603" pitchFamily="34" charset="77"/>
                <a:cs typeface="Calibri" panose="020F0502020204030204" pitchFamily="34" charset="0"/>
              </a:rPr>
            </a:br>
            <a:br>
              <a:rPr lang="en-US" altLang="en-US" sz="4400" b="1" dirty="0">
                <a:latin typeface="Tw Cen MT" panose="020B0602020104020603" pitchFamily="34" charset="77"/>
                <a:cs typeface="Calibri" panose="020F0502020204030204" pitchFamily="34" charset="0"/>
              </a:rPr>
            </a:br>
            <a:r>
              <a:rPr lang="en-US" altLang="en-US" sz="4400" b="1" dirty="0">
                <a:latin typeface="Tw Cen MT" panose="020B0602020104020603" pitchFamily="34" charset="77"/>
                <a:cs typeface="Calibri" panose="020F0502020204030204" pitchFamily="34" charset="0"/>
              </a:rPr>
              <a:t>Vital Strategies</a:t>
            </a:r>
            <a:endParaRPr lang="en-US" altLang="en-US" sz="4400" b="1" baseline="30000" dirty="0">
              <a:latin typeface="Tw Cen MT" panose="020B0602020104020603" pitchFamily="34" charset="77"/>
              <a:cs typeface="Calibri" panose="020F0502020204030204" pitchFamily="34" charset="0"/>
            </a:endParaRPr>
          </a:p>
        </p:txBody>
      </p:sp>
    </p:spTree>
    <p:extLst>
      <p:ext uri="{BB962C8B-B14F-4D97-AF65-F5344CB8AC3E}">
        <p14:creationId xmlns:p14="http://schemas.microsoft.com/office/powerpoint/2010/main" val="2419803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722100" y="6381750"/>
            <a:ext cx="3302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5DB29C7-2CC9-4FFD-BB54-81F1910D47FA}" type="slidenum">
              <a:rPr kumimoji="0" 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29737" y="122166"/>
            <a:ext cx="11950405" cy="1361398"/>
          </a:xfrm>
          <a:prstGeom prst="rect">
            <a:avLst/>
          </a:prstGeom>
          <a:noFill/>
        </p:spPr>
        <p:txBody>
          <a:bodyPr wrap="square" rtlCol="0">
            <a:spAutoFit/>
          </a:bodyPr>
          <a:lstStyle/>
          <a:p>
            <a:pPr marL="0" marR="0" lvl="0" indent="0" algn="l" defTabSz="457200" rtl="0" eaLnBrk="1" fontAlgn="auto" latinLnBrk="0" hangingPunct="1">
              <a:lnSpc>
                <a:spcPts val="3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92B85"/>
                </a:solidFill>
                <a:effectLst/>
                <a:uLnTx/>
                <a:uFillTx/>
                <a:latin typeface="Arial" panose="020B0604020202020204" pitchFamily="34" charset="0"/>
                <a:ea typeface="+mn-ea"/>
                <a:cs typeface="Arial" panose="020B0604020202020204" pitchFamily="34" charset="0"/>
              </a:rPr>
              <a:t>Blood-Lead Surveillance Strategies in the Absence of Universal Testing:</a:t>
            </a:r>
          </a:p>
          <a:p>
            <a:pPr marL="0" marR="0" lvl="0" indent="0" algn="l" defTabSz="457200" rtl="0" eaLnBrk="1" fontAlgn="auto" latinLnBrk="0" hangingPunct="1">
              <a:lnSpc>
                <a:spcPts val="3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92B85"/>
                </a:solidFill>
                <a:effectLst/>
                <a:uLnTx/>
                <a:uFillTx/>
                <a:latin typeface="Arial" panose="020B0604020202020204" pitchFamily="34" charset="0"/>
                <a:ea typeface="+mn-ea"/>
                <a:cs typeface="Arial" panose="020B0604020202020204" pitchFamily="34" charset="0"/>
              </a:rPr>
              <a:t>Closing a Critical Evidence Gap to Drive Solutions</a:t>
            </a:r>
          </a:p>
          <a:p>
            <a:pPr marL="0" marR="0" lvl="0" indent="0" algn="l" defTabSz="457200" rtl="0" eaLnBrk="1" fontAlgn="auto" latinLnBrk="0" hangingPunct="1">
              <a:lnSpc>
                <a:spcPts val="3400"/>
              </a:lnSpc>
              <a:spcBef>
                <a:spcPts val="0"/>
              </a:spcBef>
              <a:spcAft>
                <a:spcPts val="0"/>
              </a:spcAft>
              <a:buClrTx/>
              <a:buSzTx/>
              <a:buFontTx/>
              <a:buNone/>
              <a:tabLst/>
              <a:defRPr/>
            </a:pPr>
            <a:r>
              <a:rPr lang="en-US" sz="1600" b="1" dirty="0">
                <a:solidFill>
                  <a:srgbClr val="192B85"/>
                </a:solidFill>
                <a:latin typeface="Arial" panose="020B0604020202020204" pitchFamily="34" charset="0"/>
                <a:cs typeface="Arial" panose="020B0604020202020204" pitchFamily="34" charset="0"/>
              </a:rPr>
              <a:t>Dan </a:t>
            </a:r>
            <a:r>
              <a:rPr lang="en-US" sz="1600" b="1" dirty="0" err="1">
                <a:solidFill>
                  <a:srgbClr val="192B85"/>
                </a:solidFill>
                <a:latin typeface="Arial" panose="020B0604020202020204" pitchFamily="34" charset="0"/>
                <a:cs typeface="Arial" panose="020B0604020202020204" pitchFamily="34" charset="0"/>
              </a:rPr>
              <a:t>Kass</a:t>
            </a:r>
            <a:r>
              <a:rPr lang="en-US" sz="1600" b="1" dirty="0">
                <a:solidFill>
                  <a:srgbClr val="192B85"/>
                </a:solidFill>
                <a:latin typeface="Arial" panose="020B0604020202020204" pitchFamily="34" charset="0"/>
                <a:cs typeface="Arial" panose="020B0604020202020204" pitchFamily="34" charset="0"/>
              </a:rPr>
              <a:t>, Vital Strategies</a:t>
            </a:r>
            <a:endParaRPr kumimoji="0" lang="en-US" sz="1600" b="1" i="0" u="none" strike="noStrike" kern="1200" cap="none" spc="0" normalizeH="0" baseline="0" noProof="0" dirty="0">
              <a:ln>
                <a:noFill/>
              </a:ln>
              <a:solidFill>
                <a:srgbClr val="192B85"/>
              </a:solidFill>
              <a:effectLst/>
              <a:uLnTx/>
              <a:uFillTx/>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E4A07EDF-4E42-DB4F-90EA-A3D0EBC4AC8C}"/>
              </a:ext>
            </a:extLst>
          </p:cNvPr>
          <p:cNvSpPr/>
          <p:nvPr/>
        </p:nvSpPr>
        <p:spPr>
          <a:xfrm rot="16200000" flipV="1">
            <a:off x="1272941" y="3672441"/>
            <a:ext cx="4174236" cy="40234"/>
          </a:xfrm>
          <a:prstGeom prst="rect">
            <a:avLst/>
          </a:prstGeom>
          <a:solidFill>
            <a:srgbClr val="2841BC">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6AFAEF15-E9F7-0E49-B947-D064675358C6}"/>
              </a:ext>
            </a:extLst>
          </p:cNvPr>
          <p:cNvSpPr txBox="1"/>
          <p:nvPr/>
        </p:nvSpPr>
        <p:spPr>
          <a:xfrm>
            <a:off x="1858" y="1479371"/>
            <a:ext cx="2956524" cy="4862870"/>
          </a:xfrm>
          <a:prstGeom prst="rect">
            <a:avLst/>
          </a:prstGeom>
          <a:noFill/>
        </p:spPr>
        <p:txBody>
          <a:bodyPr wrap="square" lIns="91440" tIns="45720" rIns="91440" bIns="45720" rtlCol="0" anchor="t">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Why?</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Exposure risks vary widely by geography, demographic and social factors </a:t>
            </a:r>
            <a:endPar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a:ea typeface="+mn-ea"/>
                <a:cs typeface="Arial"/>
              </a:rPr>
              <a:t>Modeled data is inadequate and often met with skepticism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a:ea typeface="+mn-ea"/>
                <a:cs typeface="Arial"/>
              </a:rPr>
              <a:t>Hot-spot analysis insufficient to characterize a population</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Need to direct resources where impact would be greatest</a:t>
            </a:r>
            <a:endPar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Enable future low-cost risk assessment in the face of limited testing capacity</a:t>
            </a:r>
            <a:endPar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a:ea typeface="+mn-ea"/>
                <a:cs typeface="Arial"/>
              </a:rPr>
              <a:t>Capacity-building and awareness raising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a:ea typeface="+mn-ea"/>
                <a:cs typeface="Arial"/>
              </a:rPr>
              <a:t>Timely response to elevated BLLs</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Strengthen public and policymaker advocacy</a:t>
            </a:r>
            <a:endPar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060"/>
              </a:solidFill>
              <a:effectLst/>
              <a:uLnTx/>
              <a:uFillTx/>
              <a:latin typeface="Arial"/>
              <a:ea typeface="+mn-ea"/>
              <a:cs typeface="+mn-cs"/>
            </a:endParaRPr>
          </a:p>
        </p:txBody>
      </p:sp>
      <p:graphicFrame>
        <p:nvGraphicFramePr>
          <p:cNvPr id="6" name="Table 6">
            <a:extLst>
              <a:ext uri="{FF2B5EF4-FFF2-40B4-BE49-F238E27FC236}">
                <a16:creationId xmlns:a16="http://schemas.microsoft.com/office/drawing/2014/main" id="{B1881F36-B312-7546-AC79-93FA5DE03DCB}"/>
              </a:ext>
            </a:extLst>
          </p:cNvPr>
          <p:cNvGraphicFramePr>
            <a:graphicFrameLocks noGrp="1"/>
          </p:cNvGraphicFramePr>
          <p:nvPr/>
        </p:nvGraphicFramePr>
        <p:xfrm>
          <a:off x="3580512" y="1333478"/>
          <a:ext cx="8477859" cy="5511870"/>
        </p:xfrm>
        <a:graphic>
          <a:graphicData uri="http://schemas.openxmlformats.org/drawingml/2006/table">
            <a:tbl>
              <a:tblPr firstRow="1" bandRow="1">
                <a:tableStyleId>{5C22544A-7EE6-4342-B048-85BDC9FD1C3A}</a:tableStyleId>
              </a:tblPr>
              <a:tblGrid>
                <a:gridCol w="1084929">
                  <a:extLst>
                    <a:ext uri="{9D8B030D-6E8A-4147-A177-3AD203B41FA5}">
                      <a16:colId xmlns:a16="http://schemas.microsoft.com/office/drawing/2014/main" val="4083936175"/>
                    </a:ext>
                  </a:extLst>
                </a:gridCol>
                <a:gridCol w="2518586">
                  <a:extLst>
                    <a:ext uri="{9D8B030D-6E8A-4147-A177-3AD203B41FA5}">
                      <a16:colId xmlns:a16="http://schemas.microsoft.com/office/drawing/2014/main" val="478262183"/>
                    </a:ext>
                  </a:extLst>
                </a:gridCol>
                <a:gridCol w="2556793">
                  <a:extLst>
                    <a:ext uri="{9D8B030D-6E8A-4147-A177-3AD203B41FA5}">
                      <a16:colId xmlns:a16="http://schemas.microsoft.com/office/drawing/2014/main" val="1666818224"/>
                    </a:ext>
                  </a:extLst>
                </a:gridCol>
                <a:gridCol w="2317551">
                  <a:extLst>
                    <a:ext uri="{9D8B030D-6E8A-4147-A177-3AD203B41FA5}">
                      <a16:colId xmlns:a16="http://schemas.microsoft.com/office/drawing/2014/main" val="1725048020"/>
                    </a:ext>
                  </a:extLst>
                </a:gridCol>
              </a:tblGrid>
              <a:tr h="284550">
                <a:tc>
                  <a:txBody>
                    <a:bodyPr/>
                    <a:lstStyle/>
                    <a:p>
                      <a:r>
                        <a:rPr lang="en-US" sz="1200" dirty="0"/>
                        <a:t>Country</a:t>
                      </a:r>
                    </a:p>
                  </a:txBody>
                  <a:tcPr/>
                </a:tc>
                <a:tc>
                  <a:txBody>
                    <a:bodyPr/>
                    <a:lstStyle/>
                    <a:p>
                      <a:r>
                        <a:rPr lang="en-US" sz="1200" dirty="0"/>
                        <a:t>Features</a:t>
                      </a:r>
                    </a:p>
                  </a:txBody>
                  <a:tcPr/>
                </a:tc>
                <a:tc>
                  <a:txBody>
                    <a:bodyPr/>
                    <a:lstStyle/>
                    <a:p>
                      <a:r>
                        <a:rPr lang="en-US" sz="1200" dirty="0"/>
                        <a:t>Strengths</a:t>
                      </a:r>
                    </a:p>
                  </a:txBody>
                  <a:tcPr/>
                </a:tc>
                <a:tc>
                  <a:txBody>
                    <a:bodyPr/>
                    <a:lstStyle/>
                    <a:p>
                      <a:r>
                        <a:rPr lang="en-US" sz="1200" dirty="0"/>
                        <a:t>Weaknesses</a:t>
                      </a:r>
                    </a:p>
                  </a:txBody>
                  <a:tcPr/>
                </a:tc>
                <a:extLst>
                  <a:ext uri="{0D108BD9-81ED-4DB2-BD59-A6C34878D82A}">
                    <a16:rowId xmlns:a16="http://schemas.microsoft.com/office/drawing/2014/main" val="1235459536"/>
                  </a:ext>
                </a:extLst>
              </a:tr>
              <a:tr h="659037">
                <a:tc>
                  <a:txBody>
                    <a:bodyPr/>
                    <a:lstStyle/>
                    <a:p>
                      <a:r>
                        <a:rPr lang="en-US" sz="1250" dirty="0"/>
                        <a:t>Peru</a:t>
                      </a:r>
                    </a:p>
                  </a:txBody>
                  <a:tcPr/>
                </a:tc>
                <a:tc>
                  <a:txBody>
                    <a:bodyPr/>
                    <a:lstStyle/>
                    <a:p>
                      <a:pPr marL="285750" indent="-285750">
                        <a:buFont typeface="Wingdings" pitchFamily="2" charset="2"/>
                        <a:buChar char="Ø"/>
                      </a:pPr>
                      <a:r>
                        <a:rPr lang="en-US" sz="1250" dirty="0"/>
                        <a:t>Nationally-representative active surveillance </a:t>
                      </a:r>
                    </a:p>
                    <a:p>
                      <a:pPr marL="285750" indent="-285750">
                        <a:buFont typeface="Wingdings" pitchFamily="2" charset="2"/>
                        <a:buChar char="Ø"/>
                      </a:pPr>
                      <a:r>
                        <a:rPr lang="en-US" sz="1250" dirty="0"/>
                        <a:t>Clinic-based, with comprehensive neuro-developmental assessment</a:t>
                      </a:r>
                    </a:p>
                    <a:p>
                      <a:pPr marL="285750" indent="-285750">
                        <a:buFont typeface="Wingdings" pitchFamily="2" charset="2"/>
                        <a:buChar char="Ø"/>
                      </a:pPr>
                      <a:r>
                        <a:rPr lang="en-US" sz="1250" dirty="0"/>
                        <a:t>Government-led</a:t>
                      </a:r>
                    </a:p>
                    <a:p>
                      <a:pPr marL="285750" indent="-285750">
                        <a:buFont typeface="Wingdings" pitchFamily="2" charset="2"/>
                        <a:buChar char="Ø"/>
                      </a:pPr>
                      <a:r>
                        <a:rPr lang="en-US" sz="1250" dirty="0"/>
                        <a:t>Field instrumentation for capillary blood</a:t>
                      </a:r>
                    </a:p>
                    <a:p>
                      <a:pPr marL="285750" indent="-285750">
                        <a:buFont typeface="Wingdings" pitchFamily="2" charset="2"/>
                        <a:buChar char="Ø"/>
                      </a:pPr>
                      <a:r>
                        <a:rPr lang="en-US" sz="1250" dirty="0"/>
                        <a:t>Paired with environmental sampling</a:t>
                      </a:r>
                    </a:p>
                  </a:txBody>
                  <a:tcPr/>
                </a:tc>
                <a:tc>
                  <a:txBody>
                    <a:bodyPr/>
                    <a:lstStyle/>
                    <a:p>
                      <a:pPr marL="285750" indent="-285750">
                        <a:buFont typeface="Wingdings" pitchFamily="2" charset="2"/>
                        <a:buChar char="ü"/>
                      </a:pPr>
                      <a:r>
                        <a:rPr lang="en-US" sz="1250" dirty="0"/>
                        <a:t>Strengthens health system response</a:t>
                      </a:r>
                    </a:p>
                    <a:p>
                      <a:pPr marL="285750" indent="-285750">
                        <a:buFont typeface="Wingdings" pitchFamily="2" charset="2"/>
                        <a:buChar char="ü"/>
                      </a:pPr>
                      <a:r>
                        <a:rPr lang="en-US" sz="1250" dirty="0"/>
                        <a:t>Low-cost, in-kind contributions</a:t>
                      </a:r>
                    </a:p>
                    <a:p>
                      <a:pPr marL="285750" indent="-285750">
                        <a:buFont typeface="Wingdings" pitchFamily="2" charset="2"/>
                        <a:buChar char="ü"/>
                      </a:pPr>
                      <a:r>
                        <a:rPr lang="en-US" sz="1250" dirty="0"/>
                        <a:t>High participation rate</a:t>
                      </a:r>
                    </a:p>
                    <a:p>
                      <a:pPr marL="285750" indent="-285750">
                        <a:buFont typeface="Wingdings" pitchFamily="2" charset="2"/>
                        <a:buChar char="ü"/>
                      </a:pPr>
                      <a:r>
                        <a:rPr lang="en-US" sz="1250" dirty="0"/>
                        <a:t>Risk factor identification</a:t>
                      </a:r>
                    </a:p>
                    <a:p>
                      <a:pPr marL="285750" indent="-285750">
                        <a:buFont typeface="Wingdings" pitchFamily="2" charset="2"/>
                        <a:buChar char="ü"/>
                      </a:pPr>
                      <a:r>
                        <a:rPr lang="en-US" sz="1250" dirty="0"/>
                        <a:t>Data-to-policy pathway</a:t>
                      </a:r>
                    </a:p>
                    <a:p>
                      <a:pPr marL="285750" lvl="0" indent="-285750">
                        <a:buFont typeface="Wingdings" pitchFamily="2" charset="2"/>
                        <a:buChar char="ü"/>
                      </a:pPr>
                      <a:r>
                        <a:rPr lang="en-US" sz="1250" dirty="0"/>
                        <a:t>Basis for future risk-assessment surveillance system</a:t>
                      </a:r>
                    </a:p>
                  </a:txBody>
                  <a:tcPr/>
                </a:tc>
                <a:tc>
                  <a:txBody>
                    <a:bodyPr/>
                    <a:lstStyle/>
                    <a:p>
                      <a:pPr marL="285750" indent="-285750">
                        <a:buFont typeface="Wingdings" pitchFamily="2" charset="2"/>
                        <a:buChar char="ü"/>
                      </a:pPr>
                      <a:r>
                        <a:rPr lang="en-US" sz="1250" dirty="0"/>
                        <a:t>Time to initiate </a:t>
                      </a:r>
                    </a:p>
                    <a:p>
                      <a:pPr marL="285750" indent="-285750">
                        <a:buFont typeface="Wingdings" pitchFamily="2" charset="2"/>
                        <a:buChar char="ü"/>
                      </a:pPr>
                      <a:r>
                        <a:rPr lang="en-US" sz="1250" dirty="0"/>
                        <a:t>Limitations of instrumentation</a:t>
                      </a:r>
                    </a:p>
                    <a:p>
                      <a:pPr marL="285750" lvl="0" indent="-285750">
                        <a:buFont typeface="Wingdings" pitchFamily="2" charset="2"/>
                        <a:buChar char="ü"/>
                      </a:pPr>
                      <a:r>
                        <a:rPr lang="en-US" sz="1250" dirty="0"/>
                        <a:t>Subject to crisis-driven delays</a:t>
                      </a:r>
                    </a:p>
                  </a:txBody>
                  <a:tcPr/>
                </a:tc>
                <a:extLst>
                  <a:ext uri="{0D108BD9-81ED-4DB2-BD59-A6C34878D82A}">
                    <a16:rowId xmlns:a16="http://schemas.microsoft.com/office/drawing/2014/main" val="100902980"/>
                  </a:ext>
                </a:extLst>
              </a:tr>
              <a:tr h="1398049">
                <a:tc>
                  <a:txBody>
                    <a:bodyPr/>
                    <a:lstStyle/>
                    <a:p>
                      <a:r>
                        <a:rPr lang="en-US" sz="1250" dirty="0"/>
                        <a:t>Bihar, India</a:t>
                      </a:r>
                    </a:p>
                  </a:txBody>
                  <a:tcPr/>
                </a:tc>
                <a:tc>
                  <a:txBody>
                    <a:bodyPr/>
                    <a:lstStyle/>
                    <a:p>
                      <a:pPr marL="285750" indent="-285750">
                        <a:buFont typeface="Wingdings" pitchFamily="2" charset="2"/>
                        <a:buChar char="Ø"/>
                      </a:pPr>
                      <a:r>
                        <a:rPr lang="en-US" sz="1250" dirty="0"/>
                        <a:t>State-representative active surveillance </a:t>
                      </a:r>
                    </a:p>
                    <a:p>
                      <a:pPr marL="285750" indent="-285750">
                        <a:buFont typeface="Wingdings" pitchFamily="2" charset="2"/>
                        <a:buChar char="Ø"/>
                      </a:pPr>
                      <a:r>
                        <a:rPr lang="en-US" sz="1250" dirty="0"/>
                        <a:t>Household-based</a:t>
                      </a:r>
                    </a:p>
                    <a:p>
                      <a:pPr marL="285750" indent="-285750">
                        <a:buFont typeface="Wingdings" pitchFamily="2" charset="2"/>
                        <a:buChar char="Ø"/>
                      </a:pPr>
                      <a:r>
                        <a:rPr lang="en-US" sz="1250" dirty="0"/>
                        <a:t>NGO/Research institution-led</a:t>
                      </a:r>
                    </a:p>
                    <a:p>
                      <a:pPr marL="285750" indent="-285750">
                        <a:buFont typeface="Wingdings" pitchFamily="2" charset="2"/>
                        <a:buChar char="Ø"/>
                      </a:pPr>
                      <a:r>
                        <a:rPr lang="en-US" sz="1250" dirty="0"/>
                        <a:t>Field instrumentation for capillary blood</a:t>
                      </a:r>
                    </a:p>
                    <a:p>
                      <a:pPr marL="285750" indent="-285750">
                        <a:buFont typeface="Wingdings" pitchFamily="2" charset="2"/>
                        <a:buChar char="Ø"/>
                      </a:pPr>
                      <a:r>
                        <a:rPr lang="en-US" sz="1250" dirty="0"/>
                        <a:t>Paired with environmental sampling</a:t>
                      </a:r>
                    </a:p>
                  </a:txBody>
                  <a:tcPr/>
                </a:tc>
                <a:tc>
                  <a:txBody>
                    <a:bodyPr/>
                    <a:lstStyle/>
                    <a:p>
                      <a:pPr marL="342900" indent="-342900">
                        <a:buFont typeface="Wingdings" pitchFamily="2" charset="2"/>
                        <a:buChar char="ü"/>
                      </a:pPr>
                      <a:r>
                        <a:rPr lang="en-US" sz="1250" dirty="0"/>
                        <a:t>Rapid implementation</a:t>
                      </a:r>
                    </a:p>
                    <a:p>
                      <a:pPr marL="342900" indent="-342900">
                        <a:buFont typeface="Wingdings" pitchFamily="2" charset="2"/>
                        <a:buChar char="ü"/>
                      </a:pPr>
                      <a:r>
                        <a:rPr lang="en-US" sz="1250" dirty="0"/>
                        <a:t>Evidence to drive future gov’t engagement</a:t>
                      </a:r>
                    </a:p>
                    <a:p>
                      <a:pPr marL="342900" indent="-342900">
                        <a:buFont typeface="Wingdings" pitchFamily="2" charset="2"/>
                        <a:buChar char="ü"/>
                      </a:pPr>
                      <a:r>
                        <a:rPr lang="en-US" sz="1250" dirty="0"/>
                        <a:t>Rapid sharing of results to participants</a:t>
                      </a:r>
                    </a:p>
                    <a:p>
                      <a:pPr marL="342900" lvl="0" indent="-342900">
                        <a:buFont typeface="Wingdings" pitchFamily="2" charset="2"/>
                        <a:buChar char="ü"/>
                      </a:pPr>
                      <a:r>
                        <a:rPr lang="en-US" sz="1250" dirty="0"/>
                        <a:t>Low-cost</a:t>
                      </a:r>
                    </a:p>
                  </a:txBody>
                  <a:tcPr/>
                </a:tc>
                <a:tc>
                  <a:txBody>
                    <a:bodyPr/>
                    <a:lstStyle/>
                    <a:p>
                      <a:pPr marL="342900" indent="-342900">
                        <a:buFont typeface="Wingdings" pitchFamily="2" charset="2"/>
                        <a:buChar char="ü"/>
                      </a:pPr>
                      <a:r>
                        <a:rPr lang="en-US" sz="1250" dirty="0"/>
                        <a:t>Lack of direct gov’t engagement</a:t>
                      </a:r>
                    </a:p>
                    <a:p>
                      <a:pPr marL="342900" indent="-342900">
                        <a:buFont typeface="Wingdings" pitchFamily="2" charset="2"/>
                        <a:buChar char="ü"/>
                      </a:pPr>
                      <a:r>
                        <a:rPr lang="en-US" sz="1250" dirty="0"/>
                        <a:t>Limitations of instrumentation</a:t>
                      </a:r>
                    </a:p>
                    <a:p>
                      <a:pPr marL="342900" lvl="0" indent="-342900">
                        <a:buFont typeface="Wingdings" pitchFamily="2" charset="2"/>
                        <a:buChar char="ü"/>
                      </a:pPr>
                      <a:r>
                        <a:rPr lang="en-US" sz="1250" dirty="0"/>
                        <a:t>Capacity not built in health system</a:t>
                      </a:r>
                    </a:p>
                    <a:p>
                      <a:pPr marL="342900" indent="-342900">
                        <a:buFont typeface="Wingdings" pitchFamily="2" charset="2"/>
                        <a:buChar char="ü"/>
                      </a:pPr>
                      <a:r>
                        <a:rPr lang="en-US" sz="1250" dirty="0"/>
                        <a:t>Reproducibility</a:t>
                      </a:r>
                    </a:p>
                  </a:txBody>
                  <a:tcPr/>
                </a:tc>
                <a:extLst>
                  <a:ext uri="{0D108BD9-81ED-4DB2-BD59-A6C34878D82A}">
                    <a16:rowId xmlns:a16="http://schemas.microsoft.com/office/drawing/2014/main" val="3820901956"/>
                  </a:ext>
                </a:extLst>
              </a:tr>
              <a:tr h="1179297">
                <a:tc>
                  <a:txBody>
                    <a:bodyPr/>
                    <a:lstStyle/>
                    <a:p>
                      <a:r>
                        <a:rPr lang="en-US" sz="1250" dirty="0"/>
                        <a:t>Philippines, Georgia</a:t>
                      </a:r>
                    </a:p>
                  </a:txBody>
                  <a:tcPr/>
                </a:tc>
                <a:tc>
                  <a:txBody>
                    <a:bodyPr/>
                    <a:lstStyle/>
                    <a:p>
                      <a:pPr marL="285750" indent="-285750">
                        <a:buFont typeface="Wingdings" pitchFamily="2" charset="2"/>
                        <a:buChar char="Ø"/>
                      </a:pPr>
                      <a:r>
                        <a:rPr lang="en-US" sz="1250" dirty="0">
                          <a:solidFill>
                            <a:schemeClr val="tx1"/>
                          </a:solidFill>
                        </a:rPr>
                        <a:t>BLL paired with National Nutritional Survey/ </a:t>
                      </a:r>
                      <a:r>
                        <a:rPr lang="en-US" sz="1250" strike="noStrike" dirty="0">
                          <a:solidFill>
                            <a:schemeClr val="tx1"/>
                          </a:solidFill>
                        </a:rPr>
                        <a:t>National Multiple Indicator Cluster Survey</a:t>
                      </a:r>
                      <a:endParaRPr lang="en-US" sz="1250" strike="sngStrike" dirty="0">
                        <a:solidFill>
                          <a:schemeClr val="tx1"/>
                        </a:solidFill>
                      </a:endParaRPr>
                    </a:p>
                    <a:p>
                      <a:pPr marL="285750" indent="-285750">
                        <a:buFont typeface="Wingdings" pitchFamily="2" charset="2"/>
                        <a:buChar char="Ø"/>
                      </a:pPr>
                      <a:r>
                        <a:rPr lang="en-US" sz="1250" dirty="0">
                          <a:solidFill>
                            <a:schemeClr val="tx1"/>
                          </a:solidFill>
                        </a:rPr>
                        <a:t>Lab-based venous blood analysis</a:t>
                      </a:r>
                    </a:p>
                  </a:txBody>
                  <a:tcPr/>
                </a:tc>
                <a:tc>
                  <a:txBody>
                    <a:bodyPr/>
                    <a:lstStyle/>
                    <a:p>
                      <a:pPr marL="342900" indent="-342900">
                        <a:buFont typeface="Wingdings" pitchFamily="2" charset="2"/>
                        <a:buChar char="ü"/>
                      </a:pPr>
                      <a:r>
                        <a:rPr lang="en-US" sz="1250" dirty="0">
                          <a:solidFill>
                            <a:schemeClr val="tx1"/>
                          </a:solidFill>
                        </a:rPr>
                        <a:t>Reproducibility and sustainability</a:t>
                      </a:r>
                    </a:p>
                    <a:p>
                      <a:pPr marL="342900" indent="-342900">
                        <a:buFont typeface="Wingdings" pitchFamily="2" charset="2"/>
                        <a:buChar char="ü"/>
                      </a:pPr>
                      <a:r>
                        <a:rPr lang="en-US" sz="1250" dirty="0">
                          <a:solidFill>
                            <a:schemeClr val="tx1"/>
                          </a:solidFill>
                        </a:rPr>
                        <a:t>Highly accurate results</a:t>
                      </a:r>
                    </a:p>
                    <a:p>
                      <a:pPr marL="342900" indent="-342900">
                        <a:buFont typeface="Wingdings" pitchFamily="2" charset="2"/>
                        <a:buChar char="ü"/>
                      </a:pPr>
                      <a:r>
                        <a:rPr lang="en-US" sz="1250" dirty="0">
                          <a:solidFill>
                            <a:schemeClr val="tx1"/>
                          </a:solidFill>
                        </a:rPr>
                        <a:t>Low supplemental cost</a:t>
                      </a:r>
                    </a:p>
                    <a:p>
                      <a:pPr marL="342900" indent="-342900">
                        <a:buFont typeface="Wingdings" pitchFamily="2" charset="2"/>
                        <a:buChar char="ü"/>
                      </a:pPr>
                      <a:r>
                        <a:rPr lang="en-US" sz="1250" dirty="0">
                          <a:solidFill>
                            <a:schemeClr val="tx1"/>
                          </a:solidFill>
                        </a:rPr>
                        <a:t>Government engagement and reporting platform</a:t>
                      </a:r>
                    </a:p>
                    <a:p>
                      <a:pPr marL="342900" indent="-342900">
                        <a:buFont typeface="Wingdings" pitchFamily="2" charset="2"/>
                        <a:buChar char="ü"/>
                      </a:pPr>
                      <a:r>
                        <a:rPr lang="en-US" sz="1250" dirty="0">
                          <a:solidFill>
                            <a:schemeClr val="tx1"/>
                          </a:solidFill>
                        </a:rPr>
                        <a:t>Rapid response to findings</a:t>
                      </a:r>
                    </a:p>
                  </a:txBody>
                  <a:tcPr/>
                </a:tc>
                <a:tc>
                  <a:txBody>
                    <a:bodyPr/>
                    <a:lstStyle/>
                    <a:p>
                      <a:pPr marL="342900" indent="-342900">
                        <a:buFont typeface="Wingdings" pitchFamily="2" charset="2"/>
                        <a:buChar char="ü"/>
                      </a:pPr>
                      <a:r>
                        <a:rPr lang="en-US" sz="1250" dirty="0">
                          <a:solidFill>
                            <a:schemeClr val="tx1"/>
                          </a:solidFill>
                        </a:rPr>
                        <a:t>Limited evaluation of risk factors; self-reported</a:t>
                      </a:r>
                    </a:p>
                    <a:p>
                      <a:pPr marL="342900" indent="-342900">
                        <a:buFont typeface="Wingdings" pitchFamily="2" charset="2"/>
                        <a:buChar char="ü"/>
                      </a:pPr>
                      <a:r>
                        <a:rPr lang="en-US" sz="1250" dirty="0">
                          <a:solidFill>
                            <a:schemeClr val="tx1"/>
                          </a:solidFill>
                        </a:rPr>
                        <a:t>No paired environmental samples</a:t>
                      </a:r>
                    </a:p>
                    <a:p>
                      <a:pPr marL="342900" marR="0" lvl="0" indent="-342900" algn="l" rtl="0" eaLnBrk="1" fontAlgn="auto" latinLnBrk="0" hangingPunct="1">
                        <a:lnSpc>
                          <a:spcPct val="100000"/>
                        </a:lnSpc>
                        <a:spcBef>
                          <a:spcPts val="0"/>
                        </a:spcBef>
                        <a:spcAft>
                          <a:spcPts val="0"/>
                        </a:spcAft>
                        <a:buClrTx/>
                        <a:buSzTx/>
                        <a:buFont typeface="Wingdings" pitchFamily="2" charset="2"/>
                        <a:buChar char="ü"/>
                      </a:pPr>
                      <a:r>
                        <a:rPr lang="en-US" sz="1250" dirty="0">
                          <a:solidFill>
                            <a:schemeClr val="tx1"/>
                          </a:solidFill>
                        </a:rPr>
                        <a:t>Venous draws may limit participation, delay notification</a:t>
                      </a:r>
                    </a:p>
                  </a:txBody>
                  <a:tcPr/>
                </a:tc>
                <a:extLst>
                  <a:ext uri="{0D108BD9-81ED-4DB2-BD59-A6C34878D82A}">
                    <a16:rowId xmlns:a16="http://schemas.microsoft.com/office/drawing/2014/main" val="3005902252"/>
                  </a:ext>
                </a:extLst>
              </a:tr>
            </a:tbl>
          </a:graphicData>
        </a:graphic>
      </p:graphicFrame>
    </p:spTree>
    <p:extLst>
      <p:ext uri="{BB962C8B-B14F-4D97-AF65-F5344CB8AC3E}">
        <p14:creationId xmlns:p14="http://schemas.microsoft.com/office/powerpoint/2010/main" val="1635906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AEDF4-7078-7733-3CC5-E2F78CF4578B}"/>
              </a:ext>
            </a:extLst>
          </p:cNvPr>
          <p:cNvSpPr>
            <a:spLocks noGrp="1"/>
          </p:cNvSpPr>
          <p:nvPr>
            <p:ph type="title"/>
          </p:nvPr>
        </p:nvSpPr>
        <p:spPr>
          <a:xfrm>
            <a:off x="990600" y="2362200"/>
            <a:ext cx="10515600" cy="1325563"/>
          </a:xfrm>
        </p:spPr>
        <p:txBody>
          <a:bodyPr>
            <a:normAutofit fontScale="90000"/>
          </a:bodyPr>
          <a:lstStyle/>
          <a:p>
            <a:pPr algn="ctr">
              <a:spcAft>
                <a:spcPts val="600"/>
              </a:spcAft>
            </a:pPr>
            <a:r>
              <a:rPr lang="en-US" altLang="en-US" sz="4400" b="1" dirty="0">
                <a:latin typeface="Tw Cen MT" panose="020B0602020104020603" pitchFamily="34" charset="77"/>
                <a:cs typeface="Calibri" panose="020F0502020204030204" pitchFamily="34" charset="0"/>
              </a:rPr>
              <a:t>Angela </a:t>
            </a:r>
            <a:r>
              <a:rPr lang="en-US" altLang="en-US" sz="4400" b="1" dirty="0" err="1">
                <a:latin typeface="Tw Cen MT" panose="020B0602020104020603" pitchFamily="34" charset="77"/>
                <a:cs typeface="Calibri" panose="020F0502020204030204" pitchFamily="34" charset="0"/>
              </a:rPr>
              <a:t>Bandemehr</a:t>
            </a:r>
            <a:br>
              <a:rPr lang="en-US" altLang="en-US" sz="4400" b="1" dirty="0">
                <a:latin typeface="Tw Cen MT" panose="020B0602020104020603" pitchFamily="34" charset="77"/>
                <a:cs typeface="Calibri" panose="020F0502020204030204" pitchFamily="34" charset="0"/>
              </a:rPr>
            </a:br>
            <a:br>
              <a:rPr lang="en-US" altLang="en-US" sz="4400" b="1" dirty="0">
                <a:latin typeface="Tw Cen MT" panose="020B0602020104020603" pitchFamily="34" charset="77"/>
                <a:cs typeface="Calibri" panose="020F0502020204030204" pitchFamily="34" charset="0"/>
              </a:rPr>
            </a:br>
            <a:r>
              <a:rPr lang="en-US" altLang="en-US" sz="4400" b="1" dirty="0">
                <a:latin typeface="Tw Cen MT" panose="020B0602020104020603" pitchFamily="34" charset="77"/>
                <a:cs typeface="Calibri" panose="020F0502020204030204" pitchFamily="34" charset="0"/>
              </a:rPr>
              <a:t>US EPA</a:t>
            </a:r>
            <a:endParaRPr lang="en-US" altLang="en-US" sz="4400" b="1" baseline="30000" dirty="0">
              <a:latin typeface="Tw Cen MT" panose="020B0602020104020603" pitchFamily="34" charset="77"/>
              <a:cs typeface="Calibri" panose="020F0502020204030204" pitchFamily="34" charset="0"/>
            </a:endParaRPr>
          </a:p>
        </p:txBody>
      </p:sp>
    </p:spTree>
    <p:extLst>
      <p:ext uri="{BB962C8B-B14F-4D97-AF65-F5344CB8AC3E}">
        <p14:creationId xmlns:p14="http://schemas.microsoft.com/office/powerpoint/2010/main" val="29114620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70AA5AA-933B-47C1-A189-AA07AC58140E}"/>
              </a:ext>
            </a:extLst>
          </p:cNvPr>
          <p:cNvSpPr txBox="1"/>
          <p:nvPr/>
        </p:nvSpPr>
        <p:spPr>
          <a:xfrm>
            <a:off x="762000" y="804334"/>
            <a:ext cx="3594688" cy="5249335"/>
          </a:xfrm>
          <a:prstGeom prst="rect">
            <a:avLst/>
          </a:prstGeom>
        </p:spPr>
        <p:txBody>
          <a:bodyPr vert="horz" lIns="91440" tIns="45720" rIns="91440" bIns="45720" rtlCol="0" anchor="ctr">
            <a:normAutofit/>
          </a:bodyPr>
          <a:lstStyle/>
          <a:p>
            <a:pPr marL="0" marR="0" lvl="0" indent="0" algn="r" defTabSz="914377" rtl="0" eaLnBrk="1" fontAlgn="t" latinLnBrk="0" hangingPunct="1">
              <a:lnSpc>
                <a:spcPct val="80000"/>
              </a:lnSpc>
              <a:spcBef>
                <a:spcPct val="0"/>
              </a:spcBef>
              <a:spcAft>
                <a:spcPts val="600"/>
              </a:spcAft>
              <a:buClrTx/>
              <a:buSzTx/>
              <a:buFontTx/>
              <a:buNone/>
              <a:tabLst/>
              <a:defRPr/>
            </a:pPr>
            <a:r>
              <a:rPr kumimoji="0" lang="en-US" sz="5000" b="0" i="0" u="none" strike="noStrike" kern="1200" cap="all" spc="100" normalizeH="0" baseline="0" noProof="0">
                <a:ln>
                  <a:noFill/>
                </a:ln>
                <a:solidFill>
                  <a:srgbClr val="FFFFFF"/>
                </a:solidFill>
                <a:effectLst/>
                <a:uLnTx/>
                <a:uFillTx/>
                <a:latin typeface="Tw Cen MT Condensed" panose="020B0606020104020203"/>
                <a:ea typeface="+mn-ea"/>
                <a:cs typeface="+mn-cs"/>
              </a:rPr>
              <a:t>Key EPA Activity:</a:t>
            </a:r>
          </a:p>
          <a:p>
            <a:pPr marL="0" marR="0" lvl="0" indent="0" algn="r" defTabSz="914377" rtl="0" eaLnBrk="1" fontAlgn="t" latinLnBrk="0" hangingPunct="1">
              <a:lnSpc>
                <a:spcPct val="80000"/>
              </a:lnSpc>
              <a:spcBef>
                <a:spcPct val="0"/>
              </a:spcBef>
              <a:spcAft>
                <a:spcPts val="600"/>
              </a:spcAft>
              <a:buClrTx/>
              <a:buSzTx/>
              <a:buFontTx/>
              <a:buNone/>
              <a:tabLst/>
              <a:defRPr/>
            </a:pPr>
            <a:r>
              <a:rPr kumimoji="0" lang="en-US" sz="5000" b="0" i="0" u="none" strike="noStrike" kern="1200" cap="all" spc="100" normalizeH="0" baseline="0" noProof="0">
                <a:ln>
                  <a:noFill/>
                </a:ln>
                <a:solidFill>
                  <a:srgbClr val="FFFFFF"/>
                </a:solidFill>
                <a:effectLst/>
                <a:uLnTx/>
                <a:uFillTx/>
                <a:latin typeface="Tw Cen MT Condensed" panose="020B0606020104020203"/>
                <a:ea typeface="+mn-ea"/>
                <a:cs typeface="+mn-cs"/>
              </a:rPr>
              <a:t>G7  </a:t>
            </a:r>
          </a:p>
          <a:p>
            <a:pPr marL="0" marR="0" lvl="0" indent="0" algn="r" defTabSz="914377" rtl="0" eaLnBrk="1" fontAlgn="t" latinLnBrk="0" hangingPunct="1">
              <a:lnSpc>
                <a:spcPct val="80000"/>
              </a:lnSpc>
              <a:spcBef>
                <a:spcPct val="0"/>
              </a:spcBef>
              <a:spcAft>
                <a:spcPts val="600"/>
              </a:spcAft>
              <a:buClrTx/>
              <a:buSzTx/>
              <a:buFontTx/>
              <a:buNone/>
              <a:tabLst/>
              <a:defRPr/>
            </a:pPr>
            <a:r>
              <a:rPr kumimoji="0" lang="en-US" sz="5000" b="0" i="0" u="none" strike="noStrike" kern="1200" cap="all" spc="100" normalizeH="0" baseline="0" noProof="0">
                <a:ln>
                  <a:noFill/>
                </a:ln>
                <a:solidFill>
                  <a:srgbClr val="FFFFFF"/>
                </a:solidFill>
                <a:effectLst/>
                <a:uLnTx/>
                <a:uFillTx/>
                <a:latin typeface="Tw Cen MT Condensed" panose="020B0606020104020203"/>
                <a:ea typeface="+mn-ea"/>
                <a:cs typeface="+mn-cs"/>
              </a:rPr>
              <a:t> </a:t>
            </a:r>
          </a:p>
        </p:txBody>
      </p:sp>
      <p:pic>
        <p:nvPicPr>
          <p:cNvPr id="2" name="Picture 1" descr="Boy playing with stuffed toy">
            <a:extLst>
              <a:ext uri="{FF2B5EF4-FFF2-40B4-BE49-F238E27FC236}">
                <a16:creationId xmlns:a16="http://schemas.microsoft.com/office/drawing/2014/main" id="{1A10CBEA-9634-46CE-6B4A-DDEDC639259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0" y="0"/>
            <a:ext cx="5303520" cy="6858000"/>
          </a:xfrm>
          <a:prstGeom prst="rect">
            <a:avLst/>
          </a:prstGeom>
        </p:spPr>
      </p:pic>
      <p:sp>
        <p:nvSpPr>
          <p:cNvPr id="3" name="Content Placeholder 6">
            <a:extLst>
              <a:ext uri="{FF2B5EF4-FFF2-40B4-BE49-F238E27FC236}">
                <a16:creationId xmlns:a16="http://schemas.microsoft.com/office/drawing/2014/main" id="{C2DCF27F-AC12-B059-FC10-A77F195F2165}"/>
              </a:ext>
            </a:extLst>
          </p:cNvPr>
          <p:cNvSpPr txBox="1">
            <a:spLocks/>
          </p:cNvSpPr>
          <p:nvPr/>
        </p:nvSpPr>
        <p:spPr>
          <a:xfrm>
            <a:off x="5303520" y="1299411"/>
            <a:ext cx="6888480" cy="5399417"/>
          </a:xfrm>
          <a:prstGeom prst="rect">
            <a:avLst/>
          </a:prstGeom>
        </p:spPr>
        <p:txBody>
          <a:bodyPr lIns="91440" tIns="45720" rIns="91440" bIns="45720" anchor="ctr">
            <a:normAutofit/>
          </a:bodyPr>
          <a:lstStyle>
            <a:lvl1pPr marL="91438" indent="-91438" algn="l" defTabSz="914377"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69" indent="-137157" algn="l" defTabSz="914377"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45"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45"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21"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377"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677"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22"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22"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492125" marR="0" lvl="0" indent="-342900" algn="l" defTabSz="914377" rtl="0" eaLnBrk="1" fontAlgn="auto" latinLnBrk="0" hangingPunct="1">
              <a:lnSpc>
                <a:spcPct val="90000"/>
              </a:lnSpc>
              <a:spcBef>
                <a:spcPts val="1200"/>
              </a:spcBef>
              <a:spcAft>
                <a:spcPts val="200"/>
              </a:spcAft>
              <a:buClr>
                <a:srgbClr val="1CADE4"/>
              </a:buClr>
              <a:buSzPct val="125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EPA works to build capacity in LMICs, building on lessons learned from US domestic efforts to reduce lead exposure </a:t>
            </a:r>
          </a:p>
          <a:p>
            <a:pPr marL="492125" marR="0" lvl="0" indent="-342900" algn="l" defTabSz="914377" rtl="0" eaLnBrk="1" fontAlgn="auto" latinLnBrk="0" hangingPunct="1">
              <a:lnSpc>
                <a:spcPct val="90000"/>
              </a:lnSpc>
              <a:spcBef>
                <a:spcPts val="1200"/>
              </a:spcBef>
              <a:spcAft>
                <a:spcPts val="200"/>
              </a:spcAft>
              <a:buClr>
                <a:srgbClr val="1CADE4"/>
              </a:buClr>
              <a:buSzPct val="125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Contributed to successful global phase out of lead in gasoline</a:t>
            </a:r>
          </a:p>
          <a:p>
            <a:pPr marL="492125" marR="0" lvl="0" indent="-342900" algn="l" defTabSz="914377" rtl="0" eaLnBrk="1" fontAlgn="auto" latinLnBrk="0" hangingPunct="1">
              <a:lnSpc>
                <a:spcPct val="90000"/>
              </a:lnSpc>
              <a:spcBef>
                <a:spcPts val="1200"/>
              </a:spcBef>
              <a:spcAft>
                <a:spcPts val="200"/>
              </a:spcAft>
              <a:buClr>
                <a:srgbClr val="1CADE4"/>
              </a:buClr>
              <a:buSzPct val="125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Working to eliminate lead paint through the Global Alliance to Eliminate Lead Paint </a:t>
            </a:r>
          </a:p>
          <a:p>
            <a:pPr marL="492125" marR="0" lvl="0" indent="-342900" algn="l" defTabSz="914377" rtl="0" eaLnBrk="1" fontAlgn="auto" latinLnBrk="0" hangingPunct="1">
              <a:lnSpc>
                <a:spcPct val="90000"/>
              </a:lnSpc>
              <a:spcBef>
                <a:spcPts val="1200"/>
              </a:spcBef>
              <a:spcAft>
                <a:spcPts val="200"/>
              </a:spcAft>
              <a:buClr>
                <a:srgbClr val="1CADE4"/>
              </a:buClr>
              <a:buSzPct val="125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G7 discussions on potential further collaboration</a:t>
            </a:r>
          </a:p>
        </p:txBody>
      </p:sp>
      <p:sp>
        <p:nvSpPr>
          <p:cNvPr id="4" name="Title 3">
            <a:extLst>
              <a:ext uri="{FF2B5EF4-FFF2-40B4-BE49-F238E27FC236}">
                <a16:creationId xmlns:a16="http://schemas.microsoft.com/office/drawing/2014/main" id="{78BA9431-4460-F140-04F7-04DD67554A2F}"/>
              </a:ext>
            </a:extLst>
          </p:cNvPr>
          <p:cNvSpPr>
            <a:spLocks noGrp="1"/>
          </p:cNvSpPr>
          <p:nvPr>
            <p:ph type="title"/>
          </p:nvPr>
        </p:nvSpPr>
        <p:spPr>
          <a:xfrm>
            <a:off x="5479200" y="970215"/>
            <a:ext cx="6712800" cy="439204"/>
          </a:xfrm>
        </p:spPr>
        <p:txBody>
          <a:bodyPr>
            <a:normAutofit fontScale="90000"/>
          </a:bodyPr>
          <a:lstStyle/>
          <a:p>
            <a:r>
              <a:rPr lang="en-US" sz="4000">
                <a:solidFill>
                  <a:srgbClr val="2677B3"/>
                </a:solidFill>
                <a:latin typeface="Calibri" panose="020F0502020204030204" pitchFamily="34" charset="0"/>
                <a:cs typeface="Calibri" panose="020F0502020204030204" pitchFamily="34" charset="0"/>
              </a:rPr>
              <a:t>EPA’s Efforts on Capacity Building to Reduce Lead Exposure in LMICs</a:t>
            </a:r>
          </a:p>
        </p:txBody>
      </p:sp>
      <p:sp>
        <p:nvSpPr>
          <p:cNvPr id="7" name="TextBox 6">
            <a:extLst>
              <a:ext uri="{FF2B5EF4-FFF2-40B4-BE49-F238E27FC236}">
                <a16:creationId xmlns:a16="http://schemas.microsoft.com/office/drawing/2014/main" id="{9C8A4CC0-1A07-5499-392B-772F63C71643}"/>
              </a:ext>
            </a:extLst>
          </p:cNvPr>
          <p:cNvSpPr txBox="1"/>
          <p:nvPr/>
        </p:nvSpPr>
        <p:spPr>
          <a:xfrm>
            <a:off x="6250352" y="6052497"/>
            <a:ext cx="615380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EPA participation in this event should not be construed as endorsement of views expressed by others.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22321163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23F2B03-9766-44B9-B4CC-C1AAF762935D}"/>
              </a:ext>
            </a:extLst>
          </p:cNvPr>
          <p:cNvSpPr txBox="1"/>
          <p:nvPr/>
        </p:nvSpPr>
        <p:spPr>
          <a:xfrm>
            <a:off x="5949808" y="5084597"/>
            <a:ext cx="5855170" cy="523220"/>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a:ln>
                  <a:noFill/>
                </a:ln>
                <a:solidFill>
                  <a:srgbClr val="F49924"/>
                </a:solidFill>
                <a:effectLst/>
                <a:uLnTx/>
                <a:uFillTx/>
                <a:latin typeface="Calibri" panose="020F0502020204030204" pitchFamily="34" charset="0"/>
                <a:ea typeface="+mn-ea"/>
                <a:cs typeface="Calibri" panose="020F0502020204030204" pitchFamily="34" charset="0"/>
                <a:hlinkClick r:id="rId3"/>
              </a:rPr>
              <a:t>https://www.who.int/data/gho/data/themes/topics/indicator-groups/legally-binding-controls-on-lead-paint</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Roboto" pitchFamily="2" charset="0"/>
              <a:cs typeface="Calibri" panose="020F0502020204030204" pitchFamily="34" charset="0"/>
            </a:endParaRPr>
          </a:p>
        </p:txBody>
      </p:sp>
      <p:pic>
        <p:nvPicPr>
          <p:cNvPr id="8" name="Picture 7">
            <a:extLst>
              <a:ext uri="{FF2B5EF4-FFF2-40B4-BE49-F238E27FC236}">
                <a16:creationId xmlns:a16="http://schemas.microsoft.com/office/drawing/2014/main" id="{78A42D99-89E4-0D38-F709-7100D54B4429}"/>
              </a:ext>
            </a:extLst>
          </p:cNvPr>
          <p:cNvPicPr>
            <a:picLocks noChangeAspect="1"/>
          </p:cNvPicPr>
          <p:nvPr/>
        </p:nvPicPr>
        <p:blipFill>
          <a:blip r:embed="rId4"/>
          <a:stretch>
            <a:fillRect/>
          </a:stretch>
        </p:blipFill>
        <p:spPr>
          <a:xfrm>
            <a:off x="6052097" y="618496"/>
            <a:ext cx="5752881" cy="4393445"/>
          </a:xfrm>
          <a:prstGeom prst="rect">
            <a:avLst/>
          </a:prstGeom>
        </p:spPr>
      </p:pic>
      <p:sp>
        <p:nvSpPr>
          <p:cNvPr id="3" name="TextBox 2">
            <a:extLst>
              <a:ext uri="{FF2B5EF4-FFF2-40B4-BE49-F238E27FC236}">
                <a16:creationId xmlns:a16="http://schemas.microsoft.com/office/drawing/2014/main" id="{FFDBF1B7-138C-99D3-FF84-478A789FE0D1}"/>
              </a:ext>
            </a:extLst>
          </p:cNvPr>
          <p:cNvSpPr txBox="1"/>
          <p:nvPr/>
        </p:nvSpPr>
        <p:spPr>
          <a:xfrm>
            <a:off x="562990" y="1741486"/>
            <a:ext cx="5325979"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Global Alliance to Eliminate Lead Paint:</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Assisted at least 20 countries in enacting laws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Additional several dozen countries in the process of establishing laws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Paint producers are working on reformulation</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48% of countries have lead paint laws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Factors contributing to success: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Build on track record of countries whose regulations lead to reformulation of paint and lowered lead levels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Ability to promote active government and industry engagement</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Provide credible guidance and drafting assistance from the Alliance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Global reach through partnership with WHO and UNEP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4CA69B04-64E5-E41E-880A-70F1847295FF}"/>
              </a:ext>
            </a:extLst>
          </p:cNvPr>
          <p:cNvSpPr>
            <a:spLocks noGrp="1"/>
          </p:cNvSpPr>
          <p:nvPr>
            <p:ph type="title"/>
          </p:nvPr>
        </p:nvSpPr>
        <p:spPr>
          <a:xfrm>
            <a:off x="631099" y="872991"/>
            <a:ext cx="9248006" cy="439204"/>
          </a:xfrm>
        </p:spPr>
        <p:txBody>
          <a:bodyPr>
            <a:normAutofit fontScale="90000"/>
          </a:bodyPr>
          <a:lstStyle/>
          <a:p>
            <a:r>
              <a:rPr lang="en-US" sz="4400">
                <a:cs typeface="Calibri" panose="020F0502020204030204" pitchFamily="34" charset="0"/>
              </a:rPr>
              <a:t>Lead in Paint</a:t>
            </a:r>
            <a:endParaRPr lang="en-US"/>
          </a:p>
        </p:txBody>
      </p:sp>
      <p:pic>
        <p:nvPicPr>
          <p:cNvPr id="2" name="Picture 1">
            <a:extLst>
              <a:ext uri="{FF2B5EF4-FFF2-40B4-BE49-F238E27FC236}">
                <a16:creationId xmlns:a16="http://schemas.microsoft.com/office/drawing/2014/main" id="{15E79C7A-0613-0E63-A299-A80F9335A13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9842" t="34021" r="20082" b="34962"/>
          <a:stretch/>
        </p:blipFill>
        <p:spPr>
          <a:xfrm>
            <a:off x="3774793" y="357098"/>
            <a:ext cx="2114176" cy="955097"/>
          </a:xfrm>
          <a:prstGeom prst="rect">
            <a:avLst/>
          </a:prstGeom>
        </p:spPr>
      </p:pic>
      <p:sp>
        <p:nvSpPr>
          <p:cNvPr id="4" name="TextBox 3">
            <a:extLst>
              <a:ext uri="{FF2B5EF4-FFF2-40B4-BE49-F238E27FC236}">
                <a16:creationId xmlns:a16="http://schemas.microsoft.com/office/drawing/2014/main" id="{4FD3CAC9-4A27-011F-437C-13C8C7167A6C}"/>
              </a:ext>
            </a:extLst>
          </p:cNvPr>
          <p:cNvSpPr txBox="1"/>
          <p:nvPr/>
        </p:nvSpPr>
        <p:spPr>
          <a:xfrm>
            <a:off x="6096000" y="5928645"/>
            <a:ext cx="615380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EPA participation in this event should not be construed as endorsement of views expressed by others.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545514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AEDF4-7078-7733-3CC5-E2F78CF4578B}"/>
              </a:ext>
            </a:extLst>
          </p:cNvPr>
          <p:cNvSpPr>
            <a:spLocks noGrp="1"/>
          </p:cNvSpPr>
          <p:nvPr>
            <p:ph type="title"/>
          </p:nvPr>
        </p:nvSpPr>
        <p:spPr>
          <a:xfrm>
            <a:off x="990600" y="2362200"/>
            <a:ext cx="10515600" cy="1325563"/>
          </a:xfrm>
        </p:spPr>
        <p:txBody>
          <a:bodyPr>
            <a:normAutofit fontScale="90000"/>
          </a:bodyPr>
          <a:lstStyle/>
          <a:p>
            <a:pPr algn="ctr">
              <a:spcAft>
                <a:spcPts val="600"/>
              </a:spcAft>
            </a:pPr>
            <a:r>
              <a:rPr lang="en-US" altLang="en-US" sz="4400" b="1" dirty="0" err="1">
                <a:latin typeface="Tw Cen MT" panose="020B0602020104020603" pitchFamily="34" charset="77"/>
                <a:cs typeface="Calibri" panose="020F0502020204030204" pitchFamily="34" charset="0"/>
              </a:rPr>
              <a:t>Abheet</a:t>
            </a:r>
            <a:r>
              <a:rPr lang="en-US" altLang="en-US" sz="4400" b="1" dirty="0">
                <a:latin typeface="Tw Cen MT" panose="020B0602020104020603" pitchFamily="34" charset="77"/>
                <a:cs typeface="Calibri" panose="020F0502020204030204" pitchFamily="34" charset="0"/>
              </a:rPr>
              <a:t> Solomon</a:t>
            </a:r>
            <a:br>
              <a:rPr lang="en-US" altLang="en-US" sz="4400" b="1" dirty="0">
                <a:latin typeface="Tw Cen MT" panose="020B0602020104020603" pitchFamily="34" charset="77"/>
                <a:cs typeface="Calibri" panose="020F0502020204030204" pitchFamily="34" charset="0"/>
              </a:rPr>
            </a:br>
            <a:br>
              <a:rPr lang="en-US" altLang="en-US" sz="4400" b="1" dirty="0">
                <a:latin typeface="Tw Cen MT" panose="020B0602020104020603" pitchFamily="34" charset="77"/>
                <a:cs typeface="Calibri" panose="020F0502020204030204" pitchFamily="34" charset="0"/>
              </a:rPr>
            </a:br>
            <a:r>
              <a:rPr lang="en-US" altLang="en-US" sz="4400" b="1" dirty="0">
                <a:latin typeface="Tw Cen MT" panose="020B0602020104020603" pitchFamily="34" charset="77"/>
                <a:cs typeface="Calibri" panose="020F0502020204030204" pitchFamily="34" charset="0"/>
              </a:rPr>
              <a:t>UNICEF</a:t>
            </a:r>
            <a:endParaRPr lang="en-US" altLang="en-US" sz="4400" b="1" baseline="30000" dirty="0">
              <a:latin typeface="Tw Cen MT" panose="020B0602020104020603" pitchFamily="34" charset="77"/>
              <a:cs typeface="Calibri" panose="020F0502020204030204" pitchFamily="34" charset="0"/>
            </a:endParaRPr>
          </a:p>
        </p:txBody>
      </p:sp>
    </p:spTree>
    <p:extLst>
      <p:ext uri="{BB962C8B-B14F-4D97-AF65-F5344CB8AC3E}">
        <p14:creationId xmlns:p14="http://schemas.microsoft.com/office/powerpoint/2010/main" val="14208738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7ED1422-E6BC-46E5-9B62-1D3712CE2F9D}"/>
              </a:ext>
            </a:extLst>
          </p:cNvPr>
          <p:cNvSpPr/>
          <p:nvPr/>
        </p:nvSpPr>
        <p:spPr>
          <a:xfrm>
            <a:off x="4049979" y="779674"/>
            <a:ext cx="3768435" cy="3943928"/>
          </a:xfrm>
          <a:prstGeom prst="ellipse">
            <a:avLst/>
          </a:prstGeom>
          <a:solidFill>
            <a:srgbClr val="00416B">
              <a:alpha val="7607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458F1286-01F7-468E-9A07-7343B4A1457B}"/>
              </a:ext>
            </a:extLst>
          </p:cNvPr>
          <p:cNvSpPr/>
          <p:nvPr/>
        </p:nvSpPr>
        <p:spPr>
          <a:xfrm>
            <a:off x="4811261" y="2137776"/>
            <a:ext cx="3768435" cy="3943928"/>
          </a:xfrm>
          <a:prstGeom prst="ellipse">
            <a:avLst/>
          </a:prstGeom>
          <a:solidFill>
            <a:srgbClr val="AB013E">
              <a:alpha val="7490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040837B3-D46C-4332-B019-CDA9868A0CC2}"/>
              </a:ext>
            </a:extLst>
          </p:cNvPr>
          <p:cNvSpPr/>
          <p:nvPr/>
        </p:nvSpPr>
        <p:spPr>
          <a:xfrm>
            <a:off x="3089397" y="2070456"/>
            <a:ext cx="3768435" cy="3943928"/>
          </a:xfrm>
          <a:prstGeom prst="ellipse">
            <a:avLst/>
          </a:prstGeom>
          <a:solidFill>
            <a:srgbClr val="006980">
              <a:alpha val="7490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C221D58-7BF8-4BD9-88D1-116B1B967A08}"/>
              </a:ext>
            </a:extLst>
          </p:cNvPr>
          <p:cNvSpPr txBox="1"/>
          <p:nvPr/>
        </p:nvSpPr>
        <p:spPr>
          <a:xfrm>
            <a:off x="5179178" y="1249227"/>
            <a:ext cx="1819562" cy="738664"/>
          </a:xfrm>
          <a:prstGeom prst="rect">
            <a:avLst/>
          </a:prstGeom>
          <a:noFill/>
        </p:spPr>
        <p:txBody>
          <a:bodyPr wrap="square" rtlCol="0">
            <a:spAutoFit/>
          </a:bodyPr>
          <a:lstStyle/>
          <a:p>
            <a:pPr algn="ctr"/>
            <a:r>
              <a:rPr lang="en-US" sz="1400" b="1">
                <a:solidFill>
                  <a:schemeClr val="bg1"/>
                </a:solidFill>
                <a:latin typeface="Arial" panose="020B0604020202020204" pitchFamily="34" charset="0"/>
                <a:cs typeface="Arial" panose="020B0604020202020204" pitchFamily="34" charset="0"/>
              </a:rPr>
              <a:t>Governments take leadership and prioritize action</a:t>
            </a:r>
          </a:p>
        </p:txBody>
      </p:sp>
      <p:sp>
        <p:nvSpPr>
          <p:cNvPr id="10" name="Rectangle 9">
            <a:extLst>
              <a:ext uri="{FF2B5EF4-FFF2-40B4-BE49-F238E27FC236}">
                <a16:creationId xmlns:a16="http://schemas.microsoft.com/office/drawing/2014/main" id="{553A1408-7AE0-4151-9EFE-848972CF6ABC}"/>
              </a:ext>
            </a:extLst>
          </p:cNvPr>
          <p:cNvSpPr/>
          <p:nvPr/>
        </p:nvSpPr>
        <p:spPr>
          <a:xfrm>
            <a:off x="7801176" y="1319784"/>
            <a:ext cx="3953569" cy="997527"/>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a:lnSpc>
                <a:spcPts val="1400"/>
              </a:lnSpc>
              <a:spcBef>
                <a:spcPts val="20"/>
              </a:spcBef>
              <a:spcAft>
                <a:spcPts val="20"/>
              </a:spcAft>
            </a:pPr>
            <a:r>
              <a:rPr lang="en-GB" sz="1100" b="1">
                <a:solidFill>
                  <a:schemeClr val="tx1"/>
                </a:solidFill>
                <a:effectLst/>
                <a:latin typeface="Arial" panose="020B0604020202020204" pitchFamily="34" charset="0"/>
                <a:ea typeface="Roboto" panose="02000000000000000000" pitchFamily="2" charset="0"/>
                <a:cs typeface="Arial" panose="020B0604020202020204" pitchFamily="34" charset="0"/>
              </a:rPr>
              <a:t>#1. Assess </a:t>
            </a:r>
            <a:r>
              <a:rPr lang="en-GB" sz="1100">
                <a:solidFill>
                  <a:schemeClr val="tx1"/>
                </a:solidFill>
                <a:effectLst/>
                <a:latin typeface="Arial" panose="020B0604020202020204" pitchFamily="34" charset="0"/>
                <a:ea typeface="Roboto" panose="02000000000000000000" pitchFamily="2" charset="0"/>
                <a:cs typeface="Arial" panose="020B0604020202020204" pitchFamily="34" charset="0"/>
              </a:rPr>
              <a:t>childhood lead exposure</a:t>
            </a:r>
            <a:r>
              <a:rPr lang="en-GB" sz="1100" b="1">
                <a:solidFill>
                  <a:schemeClr val="tx1"/>
                </a:solidFill>
                <a:effectLst/>
                <a:latin typeface="Arial" panose="020B0604020202020204" pitchFamily="34" charset="0"/>
                <a:ea typeface="Roboto" panose="02000000000000000000" pitchFamily="2" charset="0"/>
                <a:cs typeface="Arial" panose="020B0604020202020204" pitchFamily="34" charset="0"/>
              </a:rPr>
              <a:t> </a:t>
            </a:r>
            <a:r>
              <a:rPr lang="en-GB" sz="1100">
                <a:solidFill>
                  <a:schemeClr val="tx1"/>
                </a:solidFill>
                <a:effectLst/>
                <a:latin typeface="Arial" panose="020B0604020202020204" pitchFamily="34" charset="0"/>
                <a:ea typeface="Roboto" panose="02000000000000000000" pitchFamily="2" charset="0"/>
                <a:cs typeface="Arial" panose="020B0604020202020204" pitchFamily="34" charset="0"/>
              </a:rPr>
              <a:t>and its sources</a:t>
            </a:r>
            <a:endParaRPr lang="en-US" sz="1100">
              <a:solidFill>
                <a:schemeClr val="tx1"/>
              </a:solidFill>
              <a:effectLst/>
              <a:latin typeface="Arial" panose="020B0604020202020204" pitchFamily="34" charset="0"/>
              <a:ea typeface="Roboto" panose="02000000000000000000" pitchFamily="2" charset="0"/>
              <a:cs typeface="Arial" panose="020B0604020202020204" pitchFamily="34" charset="0"/>
            </a:endParaRPr>
          </a:p>
          <a:p>
            <a:pPr marL="0" marR="0">
              <a:lnSpc>
                <a:spcPts val="1400"/>
              </a:lnSpc>
              <a:spcBef>
                <a:spcPts val="20"/>
              </a:spcBef>
              <a:spcAft>
                <a:spcPts val="20"/>
              </a:spcAft>
            </a:pPr>
            <a:r>
              <a:rPr lang="en-GB" sz="1100" b="1">
                <a:solidFill>
                  <a:schemeClr val="tx1"/>
                </a:solidFill>
                <a:effectLst/>
                <a:latin typeface="Arial" panose="020B0604020202020204" pitchFamily="34" charset="0"/>
                <a:ea typeface="Roboto" panose="02000000000000000000" pitchFamily="2" charset="0"/>
                <a:cs typeface="Arial" panose="020B0604020202020204" pitchFamily="34" charset="0"/>
              </a:rPr>
              <a:t>#2. Act </a:t>
            </a:r>
            <a:r>
              <a:rPr lang="en-GB" sz="1100">
                <a:solidFill>
                  <a:schemeClr val="tx1"/>
                </a:solidFill>
                <a:effectLst/>
                <a:latin typeface="Arial" panose="020B0604020202020204" pitchFamily="34" charset="0"/>
                <a:ea typeface="Roboto" panose="02000000000000000000" pitchFamily="2" charset="0"/>
                <a:cs typeface="Arial" panose="020B0604020202020204" pitchFamily="34" charset="0"/>
              </a:rPr>
              <a:t>decisively across sectors</a:t>
            </a:r>
            <a:r>
              <a:rPr lang="en-GB" sz="1100" b="1">
                <a:solidFill>
                  <a:schemeClr val="tx1"/>
                </a:solidFill>
                <a:effectLst/>
                <a:latin typeface="Arial" panose="020B0604020202020204" pitchFamily="34" charset="0"/>
                <a:ea typeface="Roboto" panose="02000000000000000000" pitchFamily="2" charset="0"/>
                <a:cs typeface="Arial" panose="020B0604020202020204" pitchFamily="34" charset="0"/>
              </a:rPr>
              <a:t> </a:t>
            </a:r>
            <a:endParaRPr lang="en-US" sz="1100">
              <a:solidFill>
                <a:schemeClr val="tx1"/>
              </a:solidFill>
              <a:effectLst/>
              <a:latin typeface="Arial" panose="020B0604020202020204" pitchFamily="34" charset="0"/>
              <a:ea typeface="Roboto" panose="02000000000000000000" pitchFamily="2" charset="0"/>
              <a:cs typeface="Arial" panose="020B0604020202020204" pitchFamily="34" charset="0"/>
            </a:endParaRPr>
          </a:p>
          <a:p>
            <a:pPr marL="742950" marR="0" indent="-742950" fontAlgn="base">
              <a:lnSpc>
                <a:spcPts val="1400"/>
              </a:lnSpc>
              <a:spcBef>
                <a:spcPts val="20"/>
              </a:spcBef>
              <a:spcAft>
                <a:spcPts val="20"/>
              </a:spcAft>
            </a:pPr>
            <a:r>
              <a:rPr lang="en-GB" sz="1100" b="1">
                <a:solidFill>
                  <a:schemeClr val="tx1"/>
                </a:solidFill>
                <a:effectLst/>
                <a:latin typeface="Arial" panose="020B0604020202020204" pitchFamily="34" charset="0"/>
                <a:ea typeface="Roboto" panose="02000000000000000000" pitchFamily="2" charset="0"/>
                <a:cs typeface="Arial" panose="020B0604020202020204" pitchFamily="34" charset="0"/>
              </a:rPr>
              <a:t>#3. Develop </a:t>
            </a:r>
            <a:r>
              <a:rPr lang="en-GB" sz="1100">
                <a:solidFill>
                  <a:schemeClr val="tx1"/>
                </a:solidFill>
                <a:effectLst/>
                <a:latin typeface="Arial" panose="020B0604020202020204" pitchFamily="34" charset="0"/>
                <a:ea typeface="Roboto" panose="02000000000000000000" pitchFamily="2" charset="0"/>
                <a:cs typeface="Arial" panose="020B0604020202020204" pitchFamily="34" charset="0"/>
              </a:rPr>
              <a:t>capacities to protect children </a:t>
            </a:r>
          </a:p>
          <a:p>
            <a:pPr marL="742950" marR="0" indent="-742950" fontAlgn="base">
              <a:lnSpc>
                <a:spcPts val="1400"/>
              </a:lnSpc>
              <a:spcBef>
                <a:spcPts val="20"/>
              </a:spcBef>
              <a:spcAft>
                <a:spcPts val="20"/>
              </a:spcAft>
            </a:pPr>
            <a:r>
              <a:rPr lang="en-GB" sz="1100" b="1">
                <a:solidFill>
                  <a:schemeClr val="tx1"/>
                </a:solidFill>
                <a:latin typeface="Arial" panose="020B0604020202020204" pitchFamily="34" charset="0"/>
                <a:ea typeface="Roboto" panose="02000000000000000000" pitchFamily="2" charset="0"/>
                <a:cs typeface="Arial" panose="020B0604020202020204" pitchFamily="34" charset="0"/>
              </a:rPr>
              <a:t>#4. </a:t>
            </a:r>
            <a:r>
              <a:rPr lang="en-GB" sz="1100" b="1">
                <a:solidFill>
                  <a:schemeClr val="tx1"/>
                </a:solidFill>
                <a:effectLst/>
                <a:latin typeface="Arial" panose="020B0604020202020204" pitchFamily="34" charset="0"/>
                <a:ea typeface="Roboto" panose="02000000000000000000" pitchFamily="2" charset="0"/>
                <a:cs typeface="Arial" panose="020B0604020202020204" pitchFamily="34" charset="0"/>
              </a:rPr>
              <a:t>Toughen </a:t>
            </a:r>
            <a:r>
              <a:rPr lang="en-GB" sz="1100">
                <a:solidFill>
                  <a:schemeClr val="tx1"/>
                </a:solidFill>
                <a:effectLst/>
                <a:latin typeface="Arial" panose="020B0604020202020204" pitchFamily="34" charset="0"/>
                <a:ea typeface="Roboto" panose="02000000000000000000" pitchFamily="2" charset="0"/>
                <a:cs typeface="Arial" panose="020B0604020202020204" pitchFamily="34" charset="0"/>
              </a:rPr>
              <a:t>measures to reduce lead in the environment</a:t>
            </a:r>
            <a:endParaRPr lang="en-US" sz="1100">
              <a:solidFill>
                <a:schemeClr val="tx1"/>
              </a:solidFill>
              <a:effectLst/>
              <a:latin typeface="Arial" panose="020B0604020202020204" pitchFamily="34" charset="0"/>
              <a:ea typeface="Roboto" panose="02000000000000000000" pitchFamily="2" charset="0"/>
              <a:cs typeface="Arial" panose="020B0604020202020204" pitchFamily="34" charset="0"/>
            </a:endParaRPr>
          </a:p>
          <a:p>
            <a:pPr marL="742950" marR="0" indent="-742950" fontAlgn="base">
              <a:lnSpc>
                <a:spcPts val="1400"/>
              </a:lnSpc>
              <a:spcBef>
                <a:spcPts val="20"/>
              </a:spcBef>
              <a:spcAft>
                <a:spcPts val="20"/>
              </a:spcAft>
            </a:pPr>
            <a:r>
              <a:rPr lang="en-GB" sz="1100" b="1">
                <a:solidFill>
                  <a:schemeClr val="tx1"/>
                </a:solidFill>
                <a:effectLst/>
                <a:latin typeface="Arial" panose="020B0604020202020204" pitchFamily="34" charset="0"/>
                <a:ea typeface="Roboto" panose="02000000000000000000" pitchFamily="2" charset="0"/>
                <a:cs typeface="Arial" panose="020B0604020202020204" pitchFamily="34" charset="0"/>
              </a:rPr>
              <a:t>#5. Eliminate </a:t>
            </a:r>
            <a:r>
              <a:rPr lang="en-GB" sz="1100">
                <a:solidFill>
                  <a:schemeClr val="tx1"/>
                </a:solidFill>
                <a:effectLst/>
                <a:latin typeface="Arial" panose="020B0604020202020204" pitchFamily="34" charset="0"/>
                <a:ea typeface="Roboto" panose="02000000000000000000" pitchFamily="2" charset="0"/>
                <a:cs typeface="Arial" panose="020B0604020202020204" pitchFamily="34" charset="0"/>
              </a:rPr>
              <a:t>the sources of lead poisoning</a:t>
            </a:r>
            <a:endParaRPr lang="en-US" sz="1100">
              <a:solidFill>
                <a:schemeClr val="tx1"/>
              </a:solidFill>
              <a:effectLst/>
              <a:latin typeface="Arial" panose="020B0604020202020204" pitchFamily="34" charset="0"/>
              <a:ea typeface="Roboto" panose="02000000000000000000" pitchFamily="2" charset="0"/>
              <a:cs typeface="Arial" panose="020B0604020202020204" pitchFamily="34" charset="0"/>
            </a:endParaRPr>
          </a:p>
        </p:txBody>
      </p:sp>
      <p:sp>
        <p:nvSpPr>
          <p:cNvPr id="11" name="Rectangle 10">
            <a:extLst>
              <a:ext uri="{FF2B5EF4-FFF2-40B4-BE49-F238E27FC236}">
                <a16:creationId xmlns:a16="http://schemas.microsoft.com/office/drawing/2014/main" id="{A1D4B9D4-E95E-4F5C-854B-54C54C9AFF70}"/>
              </a:ext>
            </a:extLst>
          </p:cNvPr>
          <p:cNvSpPr/>
          <p:nvPr/>
        </p:nvSpPr>
        <p:spPr>
          <a:xfrm>
            <a:off x="-26035" y="4265408"/>
            <a:ext cx="3174516" cy="997527"/>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algn="l">
              <a:lnSpc>
                <a:spcPts val="1400"/>
              </a:lnSpc>
              <a:spcBef>
                <a:spcPts val="20"/>
              </a:spcBef>
              <a:spcAft>
                <a:spcPts val="20"/>
              </a:spcAft>
            </a:pPr>
            <a:r>
              <a:rPr lang="en-US" sz="1100" b="1">
                <a:solidFill>
                  <a:schemeClr val="tx1"/>
                </a:solidFill>
                <a:effectLst/>
                <a:latin typeface="Arial" panose="020B0604020202020204" pitchFamily="34" charset="0"/>
                <a:ea typeface="Roboto" panose="02000000000000000000" pitchFamily="2" charset="0"/>
                <a:cs typeface="Arial" panose="020B0604020202020204" pitchFamily="34" charset="0"/>
              </a:rPr>
              <a:t>#1. Stop </a:t>
            </a:r>
            <a:r>
              <a:rPr lang="en-US" sz="1100">
                <a:solidFill>
                  <a:schemeClr val="tx1"/>
                </a:solidFill>
                <a:effectLst/>
                <a:latin typeface="Arial" panose="020B0604020202020204" pitchFamily="34" charset="0"/>
                <a:ea typeface="Roboto" panose="02000000000000000000" pitchFamily="2" charset="0"/>
                <a:cs typeface="Arial" panose="020B0604020202020204" pitchFamily="34" charset="0"/>
              </a:rPr>
              <a:t>the use of lead in consumer products</a:t>
            </a:r>
          </a:p>
          <a:p>
            <a:pPr marL="0" marR="0" algn="l">
              <a:lnSpc>
                <a:spcPts val="1400"/>
              </a:lnSpc>
              <a:spcBef>
                <a:spcPts val="20"/>
              </a:spcBef>
              <a:spcAft>
                <a:spcPts val="20"/>
              </a:spcAft>
            </a:pPr>
            <a:r>
              <a:rPr lang="en-US" sz="1100" b="1">
                <a:solidFill>
                  <a:schemeClr val="tx1"/>
                </a:solidFill>
                <a:effectLst/>
                <a:latin typeface="Arial" panose="020B0604020202020204" pitchFamily="34" charset="0"/>
                <a:ea typeface="Roboto" panose="02000000000000000000" pitchFamily="2" charset="0"/>
                <a:cs typeface="Arial" panose="020B0604020202020204" pitchFamily="34" charset="0"/>
              </a:rPr>
              <a:t>#2. Ensure </a:t>
            </a:r>
            <a:r>
              <a:rPr lang="en-US" sz="1100">
                <a:solidFill>
                  <a:schemeClr val="tx1"/>
                </a:solidFill>
                <a:effectLst/>
                <a:latin typeface="Arial" panose="020B0604020202020204" pitchFamily="34" charset="0"/>
                <a:ea typeface="Roboto" panose="02000000000000000000" pitchFamily="2" charset="0"/>
                <a:cs typeface="Arial" panose="020B0604020202020204" pitchFamily="34" charset="0"/>
              </a:rPr>
              <a:t>safe stewardship of lead in industrial applications</a:t>
            </a:r>
          </a:p>
          <a:p>
            <a:pPr marL="0" marR="0" algn="l">
              <a:lnSpc>
                <a:spcPts val="1400"/>
              </a:lnSpc>
              <a:spcBef>
                <a:spcPts val="20"/>
              </a:spcBef>
              <a:spcAft>
                <a:spcPts val="20"/>
              </a:spcAft>
            </a:pPr>
            <a:r>
              <a:rPr lang="en-US" sz="1100" b="1">
                <a:solidFill>
                  <a:schemeClr val="tx1"/>
                </a:solidFill>
                <a:effectLst/>
                <a:latin typeface="Arial" panose="020B0604020202020204" pitchFamily="34" charset="0"/>
                <a:ea typeface="Roboto" panose="02000000000000000000" pitchFamily="2" charset="0"/>
                <a:cs typeface="Arial" panose="020B0604020202020204" pitchFamily="34" charset="0"/>
              </a:rPr>
              <a:t>#3. Account </a:t>
            </a:r>
            <a:r>
              <a:rPr lang="en-US" sz="1100">
                <a:solidFill>
                  <a:schemeClr val="tx1"/>
                </a:solidFill>
                <a:effectLst/>
                <a:latin typeface="Arial" panose="020B0604020202020204" pitchFamily="34" charset="0"/>
                <a:ea typeface="Roboto" panose="02000000000000000000" pitchFamily="2" charset="0"/>
                <a:cs typeface="Arial" panose="020B0604020202020204" pitchFamily="34" charset="0"/>
              </a:rPr>
              <a:t>for supply chains</a:t>
            </a:r>
          </a:p>
          <a:p>
            <a:pPr marL="0" marR="0" algn="l">
              <a:lnSpc>
                <a:spcPts val="1400"/>
              </a:lnSpc>
              <a:spcBef>
                <a:spcPts val="20"/>
              </a:spcBef>
              <a:spcAft>
                <a:spcPts val="20"/>
              </a:spcAft>
            </a:pPr>
            <a:r>
              <a:rPr lang="en-US" sz="1100" b="1">
                <a:solidFill>
                  <a:schemeClr val="tx1"/>
                </a:solidFill>
                <a:effectLst/>
                <a:latin typeface="Arial" panose="020B0604020202020204" pitchFamily="34" charset="0"/>
                <a:ea typeface="Roboto" panose="02000000000000000000" pitchFamily="2" charset="0"/>
                <a:cs typeface="Arial" panose="020B0604020202020204" pitchFamily="34" charset="0"/>
              </a:rPr>
              <a:t>#4. Comply </a:t>
            </a:r>
            <a:r>
              <a:rPr lang="en-US" sz="1100">
                <a:solidFill>
                  <a:schemeClr val="tx1"/>
                </a:solidFill>
                <a:effectLst/>
                <a:latin typeface="Arial" panose="020B0604020202020204" pitchFamily="34" charset="0"/>
                <a:ea typeface="Roboto" panose="02000000000000000000" pitchFamily="2" charset="0"/>
                <a:cs typeface="Arial" panose="020B0604020202020204" pitchFamily="34" charset="0"/>
              </a:rPr>
              <a:t>fully</a:t>
            </a:r>
            <a:r>
              <a:rPr lang="en-US" sz="1100" b="1">
                <a:solidFill>
                  <a:schemeClr val="tx1"/>
                </a:solidFill>
                <a:effectLst/>
                <a:latin typeface="Arial" panose="020B0604020202020204" pitchFamily="34" charset="0"/>
                <a:ea typeface="Roboto" panose="02000000000000000000" pitchFamily="2" charset="0"/>
                <a:cs typeface="Arial" panose="020B0604020202020204" pitchFamily="34" charset="0"/>
              </a:rPr>
              <a:t> </a:t>
            </a:r>
            <a:r>
              <a:rPr lang="en-US" sz="1100">
                <a:solidFill>
                  <a:schemeClr val="tx1"/>
                </a:solidFill>
                <a:effectLst/>
                <a:latin typeface="Arial" panose="020B0604020202020204" pitchFamily="34" charset="0"/>
                <a:ea typeface="Roboto" panose="02000000000000000000" pitchFamily="2" charset="0"/>
                <a:cs typeface="Arial" panose="020B0604020202020204" pitchFamily="34" charset="0"/>
              </a:rPr>
              <a:t>with laws and regulations</a:t>
            </a:r>
          </a:p>
          <a:p>
            <a:pPr marL="0" marR="0" algn="l">
              <a:lnSpc>
                <a:spcPts val="1400"/>
              </a:lnSpc>
              <a:spcBef>
                <a:spcPts val="20"/>
              </a:spcBef>
              <a:spcAft>
                <a:spcPts val="20"/>
              </a:spcAft>
            </a:pPr>
            <a:r>
              <a:rPr lang="en-US" sz="1100" b="1">
                <a:solidFill>
                  <a:schemeClr val="tx1"/>
                </a:solidFill>
                <a:effectLst/>
                <a:latin typeface="Arial" panose="020B0604020202020204" pitchFamily="34" charset="0"/>
                <a:ea typeface="Roboto" panose="02000000000000000000" pitchFamily="2" charset="0"/>
                <a:cs typeface="Arial" panose="020B0604020202020204" pitchFamily="34" charset="0"/>
              </a:rPr>
              <a:t>#5. Share </a:t>
            </a:r>
            <a:r>
              <a:rPr lang="en-US" sz="1100">
                <a:solidFill>
                  <a:schemeClr val="tx1"/>
                </a:solidFill>
                <a:effectLst/>
                <a:latin typeface="Arial" panose="020B0604020202020204" pitchFamily="34" charset="0"/>
                <a:ea typeface="Roboto" panose="02000000000000000000" pitchFamily="2" charset="0"/>
                <a:cs typeface="Arial" panose="020B0604020202020204" pitchFamily="34" charset="0"/>
              </a:rPr>
              <a:t>information and expertise</a:t>
            </a:r>
          </a:p>
        </p:txBody>
      </p:sp>
      <p:sp>
        <p:nvSpPr>
          <p:cNvPr id="12" name="TextBox 11">
            <a:extLst>
              <a:ext uri="{FF2B5EF4-FFF2-40B4-BE49-F238E27FC236}">
                <a16:creationId xmlns:a16="http://schemas.microsoft.com/office/drawing/2014/main" id="{C43B9134-3B3A-4DC2-8E6B-DA13A895152E}"/>
              </a:ext>
            </a:extLst>
          </p:cNvPr>
          <p:cNvSpPr txBox="1"/>
          <p:nvPr/>
        </p:nvSpPr>
        <p:spPr>
          <a:xfrm>
            <a:off x="3406204" y="4135377"/>
            <a:ext cx="1644423" cy="1169551"/>
          </a:xfrm>
          <a:prstGeom prst="rect">
            <a:avLst/>
          </a:prstGeom>
          <a:noFill/>
        </p:spPr>
        <p:txBody>
          <a:bodyPr wrap="square" rtlCol="0">
            <a:spAutoFit/>
          </a:bodyPr>
          <a:lstStyle/>
          <a:p>
            <a:pPr algn="ctr"/>
            <a:r>
              <a:rPr lang="en-US" sz="1400" b="1">
                <a:solidFill>
                  <a:schemeClr val="bg1"/>
                </a:solidFill>
                <a:latin typeface="Arial" panose="020B0604020202020204" pitchFamily="34" charset="0"/>
                <a:cs typeface="Arial" panose="020B0604020202020204" pitchFamily="34" charset="0"/>
              </a:rPr>
              <a:t>Private Sector ensures responsible use of lead and safe stewardship</a:t>
            </a:r>
          </a:p>
        </p:txBody>
      </p:sp>
      <p:sp>
        <p:nvSpPr>
          <p:cNvPr id="13" name="Rectangle 12">
            <a:extLst>
              <a:ext uri="{FF2B5EF4-FFF2-40B4-BE49-F238E27FC236}">
                <a16:creationId xmlns:a16="http://schemas.microsoft.com/office/drawing/2014/main" id="{9C8F0306-3C01-4E68-81A2-86750B5C858D}"/>
              </a:ext>
            </a:extLst>
          </p:cNvPr>
          <p:cNvSpPr/>
          <p:nvPr/>
        </p:nvSpPr>
        <p:spPr>
          <a:xfrm>
            <a:off x="8549671" y="4339839"/>
            <a:ext cx="3656483" cy="997527"/>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a:lnSpc>
                <a:spcPts val="1400"/>
              </a:lnSpc>
              <a:spcBef>
                <a:spcPts val="20"/>
              </a:spcBef>
              <a:spcAft>
                <a:spcPts val="20"/>
              </a:spcAft>
            </a:pPr>
            <a:r>
              <a:rPr lang="en-US" sz="1100" b="1">
                <a:solidFill>
                  <a:schemeClr val="tx1"/>
                </a:solidFill>
                <a:latin typeface="Arial" panose="020B0604020202020204" pitchFamily="34" charset="0"/>
                <a:ea typeface="Roboto" panose="02000000000000000000" pitchFamily="2" charset="0"/>
                <a:cs typeface="Arial" panose="020B0604020202020204" pitchFamily="34" charset="0"/>
              </a:rPr>
              <a:t>#1. Advocate </a:t>
            </a:r>
            <a:r>
              <a:rPr lang="en-US" sz="1100">
                <a:solidFill>
                  <a:schemeClr val="tx1"/>
                </a:solidFill>
                <a:latin typeface="Arial" panose="020B0604020202020204" pitchFamily="34" charset="0"/>
                <a:ea typeface="Roboto" panose="02000000000000000000" pitchFamily="2" charset="0"/>
                <a:cs typeface="Arial" panose="020B0604020202020204" pitchFamily="34" charset="0"/>
              </a:rPr>
              <a:t>for decisive action from governments and industries</a:t>
            </a:r>
          </a:p>
          <a:p>
            <a:pPr marL="0" marR="0">
              <a:lnSpc>
                <a:spcPts val="1400"/>
              </a:lnSpc>
              <a:spcBef>
                <a:spcPts val="20"/>
              </a:spcBef>
              <a:spcAft>
                <a:spcPts val="20"/>
              </a:spcAft>
            </a:pPr>
            <a:r>
              <a:rPr lang="en-US" sz="1100" b="1">
                <a:solidFill>
                  <a:schemeClr val="tx1"/>
                </a:solidFill>
                <a:latin typeface="Arial" panose="020B0604020202020204" pitchFamily="34" charset="0"/>
                <a:ea typeface="Roboto" panose="02000000000000000000" pitchFamily="2" charset="0"/>
                <a:cs typeface="Arial" panose="020B0604020202020204" pitchFamily="34" charset="0"/>
              </a:rPr>
              <a:t>#2. Mobilize</a:t>
            </a:r>
            <a:r>
              <a:rPr lang="en-US" sz="1100">
                <a:solidFill>
                  <a:schemeClr val="tx1"/>
                </a:solidFill>
                <a:latin typeface="Arial" panose="020B0604020202020204" pitchFamily="34" charset="0"/>
                <a:ea typeface="Roboto" panose="02000000000000000000" pitchFamily="2" charset="0"/>
                <a:cs typeface="Arial" panose="020B0604020202020204" pitchFamily="34" charset="0"/>
              </a:rPr>
              <a:t> communities to demand better protection</a:t>
            </a:r>
          </a:p>
          <a:p>
            <a:pPr>
              <a:lnSpc>
                <a:spcPts val="1400"/>
              </a:lnSpc>
              <a:spcBef>
                <a:spcPts val="20"/>
              </a:spcBef>
              <a:spcAft>
                <a:spcPts val="20"/>
              </a:spcAft>
            </a:pPr>
            <a:r>
              <a:rPr lang="en-GB" sz="1100" b="1">
                <a:solidFill>
                  <a:schemeClr val="tx1"/>
                </a:solidFill>
                <a:latin typeface="Arial" panose="020B0604020202020204" pitchFamily="34" charset="0"/>
                <a:ea typeface="Roboto" panose="02000000000000000000" pitchFamily="2" charset="0"/>
                <a:cs typeface="Arial" panose="020B0604020202020204" pitchFamily="34" charset="0"/>
              </a:rPr>
              <a:t>#3. Educate</a:t>
            </a:r>
            <a:r>
              <a:rPr lang="en-GB" sz="1100">
                <a:solidFill>
                  <a:schemeClr val="tx1"/>
                </a:solidFill>
                <a:latin typeface="Arial" panose="020B0604020202020204" pitchFamily="34" charset="0"/>
                <a:ea typeface="Roboto" panose="02000000000000000000" pitchFamily="2" charset="0"/>
                <a:cs typeface="Arial" panose="020B0604020202020204" pitchFamily="34" charset="0"/>
              </a:rPr>
              <a:t> networks on the issue  </a:t>
            </a:r>
            <a:endParaRPr lang="en-US" sz="1100">
              <a:solidFill>
                <a:schemeClr val="tx1"/>
              </a:solidFill>
              <a:latin typeface="Arial" panose="020B0604020202020204" pitchFamily="34" charset="0"/>
              <a:ea typeface="Roboto" panose="02000000000000000000" pitchFamily="2" charset="0"/>
              <a:cs typeface="Arial" panose="020B0604020202020204" pitchFamily="34" charset="0"/>
            </a:endParaRPr>
          </a:p>
          <a:p>
            <a:pPr>
              <a:lnSpc>
                <a:spcPts val="1400"/>
              </a:lnSpc>
              <a:spcBef>
                <a:spcPts val="20"/>
              </a:spcBef>
              <a:spcAft>
                <a:spcPts val="20"/>
              </a:spcAft>
            </a:pPr>
            <a:r>
              <a:rPr lang="en-GB" sz="1100" b="1">
                <a:solidFill>
                  <a:schemeClr val="tx1"/>
                </a:solidFill>
                <a:latin typeface="Arial" panose="020B0604020202020204" pitchFamily="34" charset="0"/>
                <a:ea typeface="Roboto" panose="02000000000000000000" pitchFamily="2" charset="0"/>
                <a:cs typeface="Arial" panose="020B0604020202020204" pitchFamily="34" charset="0"/>
              </a:rPr>
              <a:t>#4. Research</a:t>
            </a:r>
            <a:r>
              <a:rPr lang="en-GB" sz="1100">
                <a:solidFill>
                  <a:schemeClr val="tx1"/>
                </a:solidFill>
                <a:latin typeface="Arial" panose="020B0604020202020204" pitchFamily="34" charset="0"/>
                <a:ea typeface="Roboto" panose="02000000000000000000" pitchFamily="2" charset="0"/>
                <a:cs typeface="Arial" panose="020B0604020202020204" pitchFamily="34" charset="0"/>
              </a:rPr>
              <a:t> the sources and effects of lead </a:t>
            </a:r>
            <a:endParaRPr lang="en-US" sz="1100">
              <a:solidFill>
                <a:schemeClr val="tx1"/>
              </a:solidFill>
              <a:latin typeface="Arial" panose="020B0604020202020204" pitchFamily="34" charset="0"/>
              <a:ea typeface="Roboto" panose="02000000000000000000" pitchFamily="2" charset="0"/>
              <a:cs typeface="Arial" panose="020B0604020202020204" pitchFamily="34" charset="0"/>
            </a:endParaRPr>
          </a:p>
          <a:p>
            <a:pPr>
              <a:lnSpc>
                <a:spcPts val="1400"/>
              </a:lnSpc>
              <a:spcBef>
                <a:spcPts val="20"/>
              </a:spcBef>
              <a:spcAft>
                <a:spcPts val="20"/>
              </a:spcAft>
            </a:pPr>
            <a:r>
              <a:rPr lang="en-GB" sz="1100" b="1">
                <a:solidFill>
                  <a:schemeClr val="tx1"/>
                </a:solidFill>
                <a:latin typeface="Arial" panose="020B0604020202020204" pitchFamily="34" charset="0"/>
                <a:ea typeface="Roboto" panose="02000000000000000000" pitchFamily="2" charset="0"/>
                <a:cs typeface="Arial" panose="020B0604020202020204" pitchFamily="34" charset="0"/>
              </a:rPr>
              <a:t>#5. Support</a:t>
            </a:r>
            <a:r>
              <a:rPr lang="en-GB" sz="1100">
                <a:solidFill>
                  <a:schemeClr val="tx1"/>
                </a:solidFill>
                <a:latin typeface="Arial" panose="020B0604020202020204" pitchFamily="34" charset="0"/>
                <a:ea typeface="Roboto" panose="02000000000000000000" pitchFamily="2" charset="0"/>
                <a:cs typeface="Arial" panose="020B0604020202020204" pitchFamily="34" charset="0"/>
              </a:rPr>
              <a:t> the national response</a:t>
            </a:r>
            <a:endParaRPr lang="en-US" sz="1100">
              <a:solidFill>
                <a:schemeClr val="tx1"/>
              </a:solidFill>
              <a:latin typeface="Arial" panose="020B0604020202020204" pitchFamily="34" charset="0"/>
              <a:ea typeface="Roboto" panose="02000000000000000000" pitchFamily="2" charset="0"/>
              <a:cs typeface="Arial" panose="020B0604020202020204" pitchFamily="34" charset="0"/>
            </a:endParaRPr>
          </a:p>
        </p:txBody>
      </p:sp>
      <p:sp>
        <p:nvSpPr>
          <p:cNvPr id="14" name="TextBox 13">
            <a:extLst>
              <a:ext uri="{FF2B5EF4-FFF2-40B4-BE49-F238E27FC236}">
                <a16:creationId xmlns:a16="http://schemas.microsoft.com/office/drawing/2014/main" id="{6F12326E-20AA-4488-8AC7-CC7D6F3CAC1F}"/>
              </a:ext>
            </a:extLst>
          </p:cNvPr>
          <p:cNvSpPr txBox="1"/>
          <p:nvPr/>
        </p:nvSpPr>
        <p:spPr>
          <a:xfrm>
            <a:off x="6885542" y="4410246"/>
            <a:ext cx="1572390" cy="738664"/>
          </a:xfrm>
          <a:prstGeom prst="rect">
            <a:avLst/>
          </a:prstGeom>
          <a:noFill/>
        </p:spPr>
        <p:txBody>
          <a:bodyPr wrap="square" rtlCol="0">
            <a:spAutoFit/>
          </a:bodyPr>
          <a:lstStyle/>
          <a:p>
            <a:pPr algn="ctr"/>
            <a:r>
              <a:rPr lang="en-US" sz="1400" b="1">
                <a:solidFill>
                  <a:schemeClr val="bg1"/>
                </a:solidFill>
                <a:latin typeface="Arial" panose="020B0604020202020204" pitchFamily="34" charset="0"/>
                <a:cs typeface="Arial" panose="020B0604020202020204" pitchFamily="34" charset="0"/>
              </a:rPr>
              <a:t>Civil Society inspires others to action</a:t>
            </a:r>
          </a:p>
        </p:txBody>
      </p:sp>
      <p:pic>
        <p:nvPicPr>
          <p:cNvPr id="15" name="Picture 14" descr="A picture containing logo&#10;&#10;Description automatically generated">
            <a:extLst>
              <a:ext uri="{FF2B5EF4-FFF2-40B4-BE49-F238E27FC236}">
                <a16:creationId xmlns:a16="http://schemas.microsoft.com/office/drawing/2014/main" id="{D51D620A-EDD6-48F9-839C-E8D771E5962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870345" y="2751638"/>
            <a:ext cx="1928520" cy="1928520"/>
          </a:xfrm>
          <a:prstGeom prst="rect">
            <a:avLst/>
          </a:prstGeom>
        </p:spPr>
      </p:pic>
      <p:cxnSp>
        <p:nvCxnSpPr>
          <p:cNvPr id="16" name="Straight Connector 15">
            <a:extLst>
              <a:ext uri="{FF2B5EF4-FFF2-40B4-BE49-F238E27FC236}">
                <a16:creationId xmlns:a16="http://schemas.microsoft.com/office/drawing/2014/main" id="{64F6315F-1DE5-4521-B3D4-9CD4EB706CB3}"/>
              </a:ext>
            </a:extLst>
          </p:cNvPr>
          <p:cNvCxnSpPr>
            <a:cxnSpLocks/>
          </p:cNvCxnSpPr>
          <p:nvPr/>
        </p:nvCxnSpPr>
        <p:spPr>
          <a:xfrm flipV="1">
            <a:off x="7671737" y="2317311"/>
            <a:ext cx="4083008" cy="1"/>
          </a:xfrm>
          <a:prstGeom prst="line">
            <a:avLst/>
          </a:prstGeom>
          <a:ln>
            <a:solidFill>
              <a:srgbClr val="366B8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A7072B-3833-4DFD-B9AE-84E3071E3436}"/>
              </a:ext>
            </a:extLst>
          </p:cNvPr>
          <p:cNvCxnSpPr>
            <a:cxnSpLocks/>
          </p:cNvCxnSpPr>
          <p:nvPr/>
        </p:nvCxnSpPr>
        <p:spPr>
          <a:xfrm flipV="1">
            <a:off x="7938991" y="5362982"/>
            <a:ext cx="4083008" cy="1"/>
          </a:xfrm>
          <a:prstGeom prst="line">
            <a:avLst/>
          </a:prstGeom>
          <a:ln>
            <a:solidFill>
              <a:srgbClr val="B83E6D"/>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D090522-5DDB-43C2-A420-91819E94B8F8}"/>
              </a:ext>
            </a:extLst>
          </p:cNvPr>
          <p:cNvCxnSpPr>
            <a:cxnSpLocks/>
          </p:cNvCxnSpPr>
          <p:nvPr/>
        </p:nvCxnSpPr>
        <p:spPr>
          <a:xfrm flipH="1">
            <a:off x="62186" y="5343139"/>
            <a:ext cx="4032448" cy="1"/>
          </a:xfrm>
          <a:prstGeom prst="line">
            <a:avLst/>
          </a:prstGeom>
          <a:ln>
            <a:solidFill>
              <a:srgbClr val="388C9F"/>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2CAD0CB4-3DA2-469F-9E2C-AC572D404DF0}"/>
              </a:ext>
            </a:extLst>
          </p:cNvPr>
          <p:cNvSpPr>
            <a:spLocks noGrp="1"/>
          </p:cNvSpPr>
          <p:nvPr>
            <p:ph type="body" sz="quarter" idx="11"/>
          </p:nvPr>
        </p:nvSpPr>
        <p:spPr>
          <a:xfrm>
            <a:off x="225247" y="261353"/>
            <a:ext cx="4586014" cy="1755246"/>
          </a:xfrm>
        </p:spPr>
        <p:txBody>
          <a:bodyPr vert="horz" lIns="0" tIns="0" rIns="0" bIns="0" rtlCol="0" anchor="t">
            <a:normAutofit fontScale="85000" lnSpcReduction="20000"/>
          </a:bodyPr>
          <a:lstStyle/>
          <a:p>
            <a:pPr marL="0" indent="0">
              <a:lnSpc>
                <a:spcPct val="120000"/>
              </a:lnSpc>
              <a:spcBef>
                <a:spcPts val="0"/>
              </a:spcBef>
              <a:buNone/>
            </a:pPr>
            <a:r>
              <a:rPr lang="en-US" sz="2000" b="1" dirty="0">
                <a:latin typeface="Arial" panose="020B0604020202020204" pitchFamily="34" charset="0"/>
                <a:cs typeface="Arial" panose="020B0604020202020204" pitchFamily="34" charset="0"/>
              </a:rPr>
              <a:t>Actions to</a:t>
            </a:r>
          </a:p>
          <a:p>
            <a:pPr marL="0" indent="0">
              <a:lnSpc>
                <a:spcPct val="120000"/>
              </a:lnSpc>
              <a:spcBef>
                <a:spcPts val="0"/>
              </a:spcBef>
              <a:buNone/>
            </a:pPr>
            <a:r>
              <a:rPr lang="en-US" sz="3800" b="1" dirty="0">
                <a:latin typeface="Arial" panose="020B0604020202020204" pitchFamily="34" charset="0"/>
                <a:cs typeface="Arial" panose="020B0604020202020204" pitchFamily="34" charset="0"/>
              </a:rPr>
              <a:t>End Childhood Lead Poisoning by 2040</a:t>
            </a:r>
          </a:p>
          <a:p>
            <a:pPr marL="0" indent="0">
              <a:lnSpc>
                <a:spcPct val="120000"/>
              </a:lnSpc>
              <a:spcBef>
                <a:spcPts val="0"/>
              </a:spcBef>
              <a:buNone/>
            </a:pPr>
            <a:br>
              <a:rPr lang="en-US" sz="1800" b="1" dirty="0">
                <a:latin typeface="Arial" panose="020B0604020202020204" pitchFamily="34" charset="0"/>
                <a:cs typeface="Arial" panose="020B0604020202020204" pitchFamily="34" charset="0"/>
              </a:rPr>
            </a:br>
            <a:r>
              <a:rPr lang="en-US" sz="1800" b="1" dirty="0" err="1">
                <a:latin typeface="Arial" panose="020B0604020202020204" pitchFamily="34" charset="0"/>
                <a:cs typeface="Arial" panose="020B0604020202020204" pitchFamily="34" charset="0"/>
              </a:rPr>
              <a:t>Abheet</a:t>
            </a:r>
            <a:r>
              <a:rPr lang="en-US" sz="1800" b="1" dirty="0">
                <a:latin typeface="Arial" panose="020B0604020202020204" pitchFamily="34" charset="0"/>
                <a:cs typeface="Arial" panose="020B0604020202020204" pitchFamily="34" charset="0"/>
              </a:rPr>
              <a:t> Solomon, UNICEF</a:t>
            </a:r>
          </a:p>
          <a:p>
            <a:pPr marL="0" indent="0">
              <a:lnSpc>
                <a:spcPct val="120000"/>
              </a:lnSpc>
              <a:spcBef>
                <a:spcPts val="0"/>
              </a:spcBef>
              <a:buNone/>
            </a:pPr>
            <a:endParaRPr lang="en-US" sz="3400" b="1" dirty="0">
              <a:latin typeface="Arial" panose="020B0604020202020204" pitchFamily="34" charset="0"/>
              <a:cs typeface="Arial" panose="020B0604020202020204" pitchFamily="34" charset="0"/>
            </a:endParaRPr>
          </a:p>
          <a:p>
            <a:pPr marL="0" indent="0">
              <a:lnSpc>
                <a:spcPct val="120000"/>
              </a:lnSpc>
              <a:spcBef>
                <a:spcPts val="0"/>
              </a:spcBef>
              <a:buNone/>
            </a:pPr>
            <a:endParaRPr lang="en-US" sz="4600" b="1" dirty="0">
              <a:latin typeface="Arial" panose="020B0604020202020204" pitchFamily="34" charset="0"/>
              <a:cs typeface="Arial" panose="020B0604020202020204" pitchFamily="34" charset="0"/>
            </a:endParaRPr>
          </a:p>
        </p:txBody>
      </p:sp>
      <p:pic>
        <p:nvPicPr>
          <p:cNvPr id="2" name="Graphic 1">
            <a:extLst>
              <a:ext uri="{FF2B5EF4-FFF2-40B4-BE49-F238E27FC236}">
                <a16:creationId xmlns:a16="http://schemas.microsoft.com/office/drawing/2014/main" id="{42417E36-E1DD-2BFE-72B6-F2031C34BE8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87116" y="0"/>
            <a:ext cx="2408822" cy="486757"/>
          </a:xfrm>
          <a:prstGeom prst="rect">
            <a:avLst/>
          </a:prstGeom>
        </p:spPr>
      </p:pic>
    </p:spTree>
    <p:extLst>
      <p:ext uri="{BB962C8B-B14F-4D97-AF65-F5344CB8AC3E}">
        <p14:creationId xmlns:p14="http://schemas.microsoft.com/office/powerpoint/2010/main" val="201606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11" grpId="0"/>
      <p:bldP spid="12" grpId="0"/>
      <p:bldP spid="13"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067760F-F498-F9DD-D9C5-C2230ADE6A21}"/>
              </a:ext>
            </a:extLst>
          </p:cNvPr>
          <p:cNvGraphicFramePr/>
          <p:nvPr/>
        </p:nvGraphicFramePr>
        <p:xfrm>
          <a:off x="840205" y="548650"/>
          <a:ext cx="11351795" cy="65090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8DA4E493-1BBC-326C-A4BF-B808AA0D924D}"/>
              </a:ext>
            </a:extLst>
          </p:cNvPr>
          <p:cNvSpPr txBox="1"/>
          <p:nvPr/>
        </p:nvSpPr>
        <p:spPr>
          <a:xfrm>
            <a:off x="186878" y="1001446"/>
            <a:ext cx="1573618" cy="812274"/>
          </a:xfrm>
          <a:prstGeom prst="rect">
            <a:avLst/>
          </a:prstGeom>
          <a:solidFill>
            <a:schemeClr val="accent3">
              <a:lumMod val="20000"/>
              <a:lumOff val="80000"/>
            </a:schemeClr>
          </a:solidFill>
        </p:spPr>
        <p:txBody>
          <a:bodyPr wrap="square">
            <a:spAutoFit/>
          </a:bodyPr>
          <a:lstStyle/>
          <a:p>
            <a:pPr marL="0" marR="0" algn="r">
              <a:lnSpc>
                <a:spcPts val="1400"/>
              </a:lnSpc>
              <a:spcBef>
                <a:spcPts val="20"/>
              </a:spcBef>
              <a:spcAft>
                <a:spcPts val="20"/>
              </a:spcAft>
            </a:pPr>
            <a:r>
              <a:rPr lang="en-GB" sz="1600" b="1" dirty="0">
                <a:solidFill>
                  <a:schemeClr val="tx1"/>
                </a:solidFill>
                <a:effectLst/>
                <a:latin typeface="Arial" panose="020B0604020202020204" pitchFamily="34" charset="0"/>
                <a:ea typeface="Roboto" panose="02000000000000000000" pitchFamily="2" charset="0"/>
                <a:cs typeface="Arial" panose="020B0604020202020204" pitchFamily="34" charset="0"/>
              </a:rPr>
              <a:t>#1. Assess </a:t>
            </a:r>
            <a:r>
              <a:rPr lang="en-GB" sz="1600" dirty="0">
                <a:solidFill>
                  <a:schemeClr val="tx1"/>
                </a:solidFill>
                <a:effectLst/>
                <a:latin typeface="Arial" panose="020B0604020202020204" pitchFamily="34" charset="0"/>
                <a:ea typeface="Roboto" panose="02000000000000000000" pitchFamily="2" charset="0"/>
                <a:cs typeface="Arial" panose="020B0604020202020204" pitchFamily="34" charset="0"/>
              </a:rPr>
              <a:t>childhood lead exposure</a:t>
            </a:r>
            <a:r>
              <a:rPr lang="en-GB" sz="1600" b="1" dirty="0">
                <a:solidFill>
                  <a:schemeClr val="tx1"/>
                </a:solidFill>
                <a:effectLst/>
                <a:latin typeface="Arial" panose="020B0604020202020204" pitchFamily="34" charset="0"/>
                <a:ea typeface="Roboto" panose="02000000000000000000" pitchFamily="2" charset="0"/>
                <a:cs typeface="Arial" panose="020B0604020202020204" pitchFamily="34" charset="0"/>
              </a:rPr>
              <a:t> </a:t>
            </a:r>
            <a:r>
              <a:rPr lang="en-GB" sz="1600" dirty="0">
                <a:solidFill>
                  <a:schemeClr val="tx1"/>
                </a:solidFill>
                <a:effectLst/>
                <a:latin typeface="Arial" panose="020B0604020202020204" pitchFamily="34" charset="0"/>
                <a:ea typeface="Roboto" panose="02000000000000000000" pitchFamily="2" charset="0"/>
                <a:cs typeface="Arial" panose="020B0604020202020204" pitchFamily="34" charset="0"/>
              </a:rPr>
              <a:t>and its sources</a:t>
            </a:r>
            <a:endParaRPr lang="en-US" sz="1600" dirty="0">
              <a:solidFill>
                <a:schemeClr val="tx1"/>
              </a:solidFill>
              <a:effectLst/>
              <a:latin typeface="Arial" panose="020B0604020202020204" pitchFamily="34" charset="0"/>
              <a:ea typeface="Roboto" panose="02000000000000000000" pitchFamily="2" charset="0"/>
              <a:cs typeface="Arial" panose="020B0604020202020204" pitchFamily="34" charset="0"/>
            </a:endParaRPr>
          </a:p>
        </p:txBody>
      </p:sp>
      <p:pic>
        <p:nvPicPr>
          <p:cNvPr id="5" name="Graphic 4">
            <a:extLst>
              <a:ext uri="{FF2B5EF4-FFF2-40B4-BE49-F238E27FC236}">
                <a16:creationId xmlns:a16="http://schemas.microsoft.com/office/drawing/2014/main" id="{BCA26AEE-EB59-1BAA-6021-DC8B138C668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787116" y="0"/>
            <a:ext cx="2408822" cy="486757"/>
          </a:xfrm>
          <a:prstGeom prst="rect">
            <a:avLst/>
          </a:prstGeom>
        </p:spPr>
      </p:pic>
      <p:sp>
        <p:nvSpPr>
          <p:cNvPr id="6" name="Text Placeholder 2">
            <a:extLst>
              <a:ext uri="{FF2B5EF4-FFF2-40B4-BE49-F238E27FC236}">
                <a16:creationId xmlns:a16="http://schemas.microsoft.com/office/drawing/2014/main" id="{A7353474-EBC8-607B-7108-1906388F7206}"/>
              </a:ext>
            </a:extLst>
          </p:cNvPr>
          <p:cNvSpPr>
            <a:spLocks noGrp="1"/>
          </p:cNvSpPr>
          <p:nvPr>
            <p:ph type="body" sz="quarter" idx="11"/>
          </p:nvPr>
        </p:nvSpPr>
        <p:spPr>
          <a:xfrm>
            <a:off x="173394" y="226774"/>
            <a:ext cx="8964343" cy="581859"/>
          </a:xfrm>
        </p:spPr>
        <p:txBody>
          <a:bodyPr vert="horz" lIns="0" tIns="0" rIns="0" bIns="0" rtlCol="0" anchor="t">
            <a:normAutofit fontScale="85000" lnSpcReduction="10000"/>
          </a:bodyPr>
          <a:lstStyle/>
          <a:p>
            <a:pPr marL="0" indent="0">
              <a:lnSpc>
                <a:spcPct val="120000"/>
              </a:lnSpc>
              <a:spcBef>
                <a:spcPts val="0"/>
              </a:spcBef>
              <a:buNone/>
            </a:pPr>
            <a:r>
              <a:rPr lang="en-US" sz="3400" b="1">
                <a:latin typeface="Arial" panose="020B0604020202020204" pitchFamily="34" charset="0"/>
                <a:cs typeface="Arial" panose="020B0604020202020204" pitchFamily="34" charset="0"/>
              </a:rPr>
              <a:t>Governments take leadership and prioritize action</a:t>
            </a:r>
          </a:p>
        </p:txBody>
      </p:sp>
      <p:sp>
        <p:nvSpPr>
          <p:cNvPr id="7" name="TextBox 6">
            <a:extLst>
              <a:ext uri="{FF2B5EF4-FFF2-40B4-BE49-F238E27FC236}">
                <a16:creationId xmlns:a16="http://schemas.microsoft.com/office/drawing/2014/main" id="{CD63EB9C-965A-813A-4638-65EE50518996}"/>
              </a:ext>
            </a:extLst>
          </p:cNvPr>
          <p:cNvSpPr txBox="1"/>
          <p:nvPr/>
        </p:nvSpPr>
        <p:spPr>
          <a:xfrm>
            <a:off x="784789" y="2306797"/>
            <a:ext cx="1573618" cy="632737"/>
          </a:xfrm>
          <a:prstGeom prst="rect">
            <a:avLst/>
          </a:prstGeom>
          <a:solidFill>
            <a:schemeClr val="accent3">
              <a:lumMod val="20000"/>
              <a:lumOff val="80000"/>
            </a:schemeClr>
          </a:solidFill>
        </p:spPr>
        <p:txBody>
          <a:bodyPr wrap="square">
            <a:spAutoFit/>
          </a:bodyPr>
          <a:lstStyle/>
          <a:p>
            <a:pPr marL="0" marR="0" algn="r">
              <a:lnSpc>
                <a:spcPts val="1400"/>
              </a:lnSpc>
              <a:spcBef>
                <a:spcPts val="20"/>
              </a:spcBef>
              <a:spcAft>
                <a:spcPts val="20"/>
              </a:spcAft>
            </a:pPr>
            <a:r>
              <a:rPr lang="en-GB" sz="1600" b="1" dirty="0">
                <a:solidFill>
                  <a:schemeClr val="tx1"/>
                </a:solidFill>
                <a:effectLst/>
                <a:latin typeface="Arial" panose="020B0604020202020204" pitchFamily="34" charset="0"/>
                <a:ea typeface="Roboto" panose="02000000000000000000" pitchFamily="2" charset="0"/>
                <a:cs typeface="Arial" panose="020B0604020202020204" pitchFamily="34" charset="0"/>
              </a:rPr>
              <a:t>#2. Act </a:t>
            </a:r>
            <a:r>
              <a:rPr lang="en-GB" sz="1600" dirty="0">
                <a:solidFill>
                  <a:schemeClr val="tx1"/>
                </a:solidFill>
                <a:effectLst/>
                <a:latin typeface="Arial" panose="020B0604020202020204" pitchFamily="34" charset="0"/>
                <a:ea typeface="Roboto" panose="02000000000000000000" pitchFamily="2" charset="0"/>
                <a:cs typeface="Arial" panose="020B0604020202020204" pitchFamily="34" charset="0"/>
              </a:rPr>
              <a:t>decisively across sectors</a:t>
            </a:r>
            <a:r>
              <a:rPr lang="en-GB" sz="1600" b="1" dirty="0">
                <a:solidFill>
                  <a:schemeClr val="tx1"/>
                </a:solidFill>
                <a:effectLst/>
                <a:latin typeface="Arial" panose="020B0604020202020204" pitchFamily="34" charset="0"/>
                <a:ea typeface="Roboto" panose="02000000000000000000" pitchFamily="2" charset="0"/>
                <a:cs typeface="Arial" panose="020B0604020202020204" pitchFamily="34" charset="0"/>
              </a:rPr>
              <a:t> </a:t>
            </a:r>
            <a:endParaRPr lang="en-US" sz="1600" dirty="0">
              <a:solidFill>
                <a:schemeClr val="tx1"/>
              </a:solidFill>
              <a:effectLst/>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D9939884-2154-3F3F-B688-F65BD399ADAF}"/>
              </a:ext>
            </a:extLst>
          </p:cNvPr>
          <p:cNvSpPr txBox="1"/>
          <p:nvPr/>
        </p:nvSpPr>
        <p:spPr>
          <a:xfrm>
            <a:off x="1030861" y="3501598"/>
            <a:ext cx="1573618" cy="632737"/>
          </a:xfrm>
          <a:prstGeom prst="rect">
            <a:avLst/>
          </a:prstGeom>
          <a:solidFill>
            <a:schemeClr val="accent3">
              <a:lumMod val="20000"/>
              <a:lumOff val="80000"/>
            </a:schemeClr>
          </a:solidFill>
        </p:spPr>
        <p:txBody>
          <a:bodyPr wrap="square">
            <a:spAutoFit/>
          </a:bodyPr>
          <a:lstStyle/>
          <a:p>
            <a:pPr marR="0" indent="1588" algn="r" fontAlgn="base">
              <a:lnSpc>
                <a:spcPts val="1400"/>
              </a:lnSpc>
              <a:spcBef>
                <a:spcPts val="20"/>
              </a:spcBef>
              <a:spcAft>
                <a:spcPts val="20"/>
              </a:spcAft>
            </a:pPr>
            <a:r>
              <a:rPr lang="en-GB" sz="1600" b="1" dirty="0">
                <a:solidFill>
                  <a:schemeClr val="tx1"/>
                </a:solidFill>
                <a:effectLst/>
                <a:latin typeface="Arial" panose="020B0604020202020204" pitchFamily="34" charset="0"/>
                <a:ea typeface="Roboto" panose="02000000000000000000" pitchFamily="2" charset="0"/>
                <a:cs typeface="Arial" panose="020B0604020202020204" pitchFamily="34" charset="0"/>
              </a:rPr>
              <a:t>#3. Develop </a:t>
            </a:r>
            <a:r>
              <a:rPr lang="en-GB" sz="1600" dirty="0">
                <a:solidFill>
                  <a:schemeClr val="tx1"/>
                </a:solidFill>
                <a:effectLst/>
                <a:latin typeface="Arial" panose="020B0604020202020204" pitchFamily="34" charset="0"/>
                <a:ea typeface="Roboto" panose="02000000000000000000" pitchFamily="2" charset="0"/>
                <a:cs typeface="Arial" panose="020B0604020202020204" pitchFamily="34" charset="0"/>
              </a:rPr>
              <a:t>capacities to protect children </a:t>
            </a:r>
          </a:p>
        </p:txBody>
      </p:sp>
      <p:sp>
        <p:nvSpPr>
          <p:cNvPr id="9" name="TextBox 8">
            <a:extLst>
              <a:ext uri="{FF2B5EF4-FFF2-40B4-BE49-F238E27FC236}">
                <a16:creationId xmlns:a16="http://schemas.microsoft.com/office/drawing/2014/main" id="{71F5A8AC-E16F-2B1F-9ECC-D978276D8E84}"/>
              </a:ext>
            </a:extLst>
          </p:cNvPr>
          <p:cNvSpPr txBox="1"/>
          <p:nvPr/>
        </p:nvSpPr>
        <p:spPr>
          <a:xfrm>
            <a:off x="614224" y="4632245"/>
            <a:ext cx="1730027" cy="812274"/>
          </a:xfrm>
          <a:prstGeom prst="rect">
            <a:avLst/>
          </a:prstGeom>
          <a:solidFill>
            <a:schemeClr val="accent3">
              <a:lumMod val="20000"/>
              <a:lumOff val="80000"/>
            </a:schemeClr>
          </a:solidFill>
        </p:spPr>
        <p:txBody>
          <a:bodyPr wrap="square">
            <a:spAutoFit/>
          </a:bodyPr>
          <a:lstStyle/>
          <a:p>
            <a:pPr marL="0" marR="0" algn="r">
              <a:lnSpc>
                <a:spcPts val="1400"/>
              </a:lnSpc>
              <a:spcBef>
                <a:spcPts val="20"/>
              </a:spcBef>
              <a:spcAft>
                <a:spcPts val="20"/>
              </a:spcAft>
            </a:pPr>
            <a:r>
              <a:rPr lang="en-GB" sz="1600" b="1" dirty="0">
                <a:solidFill>
                  <a:schemeClr val="tx1"/>
                </a:solidFill>
                <a:latin typeface="Arial" panose="020B0604020202020204" pitchFamily="34" charset="0"/>
                <a:ea typeface="Roboto" panose="02000000000000000000" pitchFamily="2" charset="0"/>
                <a:cs typeface="Arial" panose="020B0604020202020204" pitchFamily="34" charset="0"/>
              </a:rPr>
              <a:t>#4. </a:t>
            </a:r>
            <a:r>
              <a:rPr lang="en-GB" sz="1600" b="1" dirty="0">
                <a:solidFill>
                  <a:schemeClr val="tx1"/>
                </a:solidFill>
                <a:effectLst/>
                <a:latin typeface="Arial" panose="020B0604020202020204" pitchFamily="34" charset="0"/>
                <a:ea typeface="Roboto" panose="02000000000000000000" pitchFamily="2" charset="0"/>
                <a:cs typeface="Arial" panose="020B0604020202020204" pitchFamily="34" charset="0"/>
              </a:rPr>
              <a:t>Toughen </a:t>
            </a:r>
            <a:r>
              <a:rPr lang="en-GB" sz="1600" dirty="0">
                <a:solidFill>
                  <a:schemeClr val="tx1"/>
                </a:solidFill>
                <a:effectLst/>
                <a:latin typeface="Arial" panose="020B0604020202020204" pitchFamily="34" charset="0"/>
                <a:ea typeface="Roboto" panose="02000000000000000000" pitchFamily="2" charset="0"/>
                <a:cs typeface="Arial" panose="020B0604020202020204" pitchFamily="34" charset="0"/>
              </a:rPr>
              <a:t>measures to reduce lead in the environment</a:t>
            </a:r>
            <a:endParaRPr lang="en-US" sz="1600" dirty="0">
              <a:solidFill>
                <a:schemeClr val="tx1"/>
              </a:solidFill>
              <a:effectLst/>
              <a:latin typeface="Arial" panose="020B0604020202020204" pitchFamily="34" charset="0"/>
              <a:ea typeface="Roboto" panose="02000000000000000000" pitchFamily="2" charset="0"/>
              <a:cs typeface="Arial" panose="020B0604020202020204" pitchFamily="34" charset="0"/>
            </a:endParaRPr>
          </a:p>
        </p:txBody>
      </p:sp>
      <p:sp>
        <p:nvSpPr>
          <p:cNvPr id="10" name="TextBox 9">
            <a:extLst>
              <a:ext uri="{FF2B5EF4-FFF2-40B4-BE49-F238E27FC236}">
                <a16:creationId xmlns:a16="http://schemas.microsoft.com/office/drawing/2014/main" id="{E257C843-5627-F782-491D-AB269ABAB81D}"/>
              </a:ext>
            </a:extLst>
          </p:cNvPr>
          <p:cNvSpPr txBox="1"/>
          <p:nvPr/>
        </p:nvSpPr>
        <p:spPr>
          <a:xfrm>
            <a:off x="262524" y="5934758"/>
            <a:ext cx="1573618" cy="632737"/>
          </a:xfrm>
          <a:prstGeom prst="rect">
            <a:avLst/>
          </a:prstGeom>
          <a:solidFill>
            <a:schemeClr val="accent3">
              <a:lumMod val="20000"/>
              <a:lumOff val="80000"/>
            </a:schemeClr>
          </a:solidFill>
        </p:spPr>
        <p:txBody>
          <a:bodyPr wrap="square">
            <a:spAutoFit/>
          </a:bodyPr>
          <a:lstStyle/>
          <a:p>
            <a:pPr algn="r">
              <a:lnSpc>
                <a:spcPts val="1400"/>
              </a:lnSpc>
              <a:spcBef>
                <a:spcPts val="20"/>
              </a:spcBef>
              <a:spcAft>
                <a:spcPts val="20"/>
              </a:spcAft>
            </a:pPr>
            <a:r>
              <a:rPr lang="en-GB" sz="1600" b="1" dirty="0">
                <a:solidFill>
                  <a:schemeClr val="tx1"/>
                </a:solidFill>
                <a:effectLst/>
                <a:latin typeface="Arial" panose="020B0604020202020204" pitchFamily="34" charset="0"/>
                <a:ea typeface="Roboto" panose="02000000000000000000" pitchFamily="2" charset="0"/>
                <a:cs typeface="Arial" panose="020B0604020202020204" pitchFamily="34" charset="0"/>
              </a:rPr>
              <a:t>#5. Eliminate </a:t>
            </a:r>
            <a:r>
              <a:rPr lang="en-GB" sz="1600" dirty="0">
                <a:solidFill>
                  <a:schemeClr val="tx1"/>
                </a:solidFill>
                <a:effectLst/>
                <a:latin typeface="Arial" panose="020B0604020202020204" pitchFamily="34" charset="0"/>
                <a:ea typeface="Roboto" panose="02000000000000000000" pitchFamily="2" charset="0"/>
                <a:cs typeface="Arial" panose="020B0604020202020204" pitchFamily="34" charset="0"/>
              </a:rPr>
              <a:t>the sources of lead poisoning</a:t>
            </a:r>
            <a:endParaRPr lang="en-US" sz="1600" dirty="0">
              <a:solidFill>
                <a:schemeClr val="tx1"/>
              </a:solidFill>
              <a:effectLst/>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017976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896A13-4365-79CF-9582-FE57A49BD3B7}"/>
              </a:ext>
            </a:extLst>
          </p:cNvPr>
          <p:cNvSpPr>
            <a:spLocks noGrp="1"/>
          </p:cNvSpPr>
          <p:nvPr>
            <p:ph type="title"/>
          </p:nvPr>
        </p:nvSpPr>
        <p:spPr>
          <a:xfrm>
            <a:off x="228600" y="304800"/>
            <a:ext cx="9220200" cy="609600"/>
          </a:xfrm>
        </p:spPr>
        <p:txBody>
          <a:bodyPr vert="horz" lIns="91440" tIns="45720" rIns="91440" bIns="45720" rtlCol="0" anchor="b">
            <a:noAutofit/>
          </a:bodyPr>
          <a:lstStyle/>
          <a:p>
            <a:r>
              <a:rPr lang="en-US" sz="2400" b="1" kern="1200" dirty="0">
                <a:solidFill>
                  <a:schemeClr val="bg1"/>
                </a:solidFill>
                <a:latin typeface="Trebuchet MS" panose="020B0603020202020204" pitchFamily="34" charset="0"/>
              </a:rPr>
              <a:t>Contribution of this study</a:t>
            </a:r>
          </a:p>
        </p:txBody>
      </p:sp>
      <p:sp>
        <p:nvSpPr>
          <p:cNvPr id="52" name="Rectangle 9">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ED5F00C8-2986-6254-F940-62E2E78F2B56}"/>
              </a:ext>
            </a:extLst>
          </p:cNvPr>
          <p:cNvGrpSpPr/>
          <p:nvPr/>
        </p:nvGrpSpPr>
        <p:grpSpPr>
          <a:xfrm>
            <a:off x="9448800" y="293975"/>
            <a:ext cx="2482893" cy="707886"/>
            <a:chOff x="9392275" y="152400"/>
            <a:chExt cx="2482893" cy="707886"/>
          </a:xfrm>
        </p:grpSpPr>
        <p:sp>
          <p:nvSpPr>
            <p:cNvPr id="9" name="Rectangle 8">
              <a:extLst>
                <a:ext uri="{FF2B5EF4-FFF2-40B4-BE49-F238E27FC236}">
                  <a16:creationId xmlns:a16="http://schemas.microsoft.com/office/drawing/2014/main" id="{A012817E-B9B2-5C7B-E1AC-2554F1C1A1BC}"/>
                </a:ext>
              </a:extLst>
            </p:cNvPr>
            <p:cNvSpPr/>
            <p:nvPr/>
          </p:nvSpPr>
          <p:spPr>
            <a:xfrm>
              <a:off x="9392275" y="152400"/>
              <a:ext cx="2482893" cy="7078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4FCEB09-78CE-83D2-734E-0042CD45507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609895" y="314798"/>
              <a:ext cx="2179625" cy="428359"/>
            </a:xfrm>
            <a:prstGeom prst="rect">
              <a:avLst/>
            </a:prstGeom>
            <a:solidFill>
              <a:schemeClr val="bg1"/>
            </a:solidFill>
            <a:ln>
              <a:noFill/>
            </a:ln>
          </p:spPr>
        </p:pic>
      </p:grpSp>
      <p:sp>
        <p:nvSpPr>
          <p:cNvPr id="10" name="TextBox 9">
            <a:extLst>
              <a:ext uri="{FF2B5EF4-FFF2-40B4-BE49-F238E27FC236}">
                <a16:creationId xmlns:a16="http://schemas.microsoft.com/office/drawing/2014/main" id="{00E2CF8D-60BD-DBC0-EA0E-632B64527426}"/>
              </a:ext>
            </a:extLst>
          </p:cNvPr>
          <p:cNvSpPr txBox="1"/>
          <p:nvPr/>
        </p:nvSpPr>
        <p:spPr>
          <a:xfrm>
            <a:off x="685800" y="1143000"/>
            <a:ext cx="10744200" cy="39549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This study presents for the first time :</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	IQ loss in children from lead exposure in both low- and middle-income 	countries (LMICs) and high-income countries (HICs);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	Global cardiovascular disease (CVD) mortality from lead exposure mediated 	through other mechanisms than blood pressure (e.g., atherosclerosis);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	Global cost of these health effects.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Why focus on CVD and IQ loss (indicator of health effects)?</a:t>
            </a:r>
          </a:p>
          <a:p>
            <a:pPr marL="742950" marR="0" lvl="1"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Because they are considered the most substantive quantifiable effects of lead, but there are many more health and </a:t>
            </a:r>
            <a:r>
              <a:rPr kumimoji="0" lang="en-GB" sz="2400" b="0" i="0" u="none" strike="noStrike" kern="1200" cap="none" spc="0" normalizeH="0" baseline="0" noProof="0" dirty="0" err="1">
                <a:ln>
                  <a:noFill/>
                </a:ln>
                <a:solidFill>
                  <a:prstClr val="white"/>
                </a:solidFill>
                <a:effectLst/>
                <a:uLnTx/>
                <a:uFillTx/>
                <a:latin typeface="Calibri" panose="020F0502020204030204"/>
                <a:ea typeface="+mn-ea"/>
                <a:cs typeface="+mn-cs"/>
              </a:rPr>
              <a:t>behavioral</a:t>
            </a: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 effects</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23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705A73-3543-E64F-0DDE-DD4BF3D74085}"/>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23497437-D891-E223-E3BD-A03070DD354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 y="-76200"/>
            <a:ext cx="12462934" cy="7010400"/>
          </a:xfrm>
          <a:prstGeom prst="rect">
            <a:avLst/>
          </a:prstGeom>
        </p:spPr>
      </p:pic>
    </p:spTree>
    <p:extLst>
      <p:ext uri="{BB962C8B-B14F-4D97-AF65-F5344CB8AC3E}">
        <p14:creationId xmlns:p14="http://schemas.microsoft.com/office/powerpoint/2010/main" val="35156030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6F131-5384-66B0-F8C8-68381709ACF5}"/>
              </a:ext>
            </a:extLst>
          </p:cNvPr>
          <p:cNvSpPr>
            <a:spLocks noGrp="1"/>
          </p:cNvSpPr>
          <p:nvPr>
            <p:ph type="title"/>
          </p:nvPr>
        </p:nvSpPr>
        <p:spPr/>
        <p:txBody>
          <a:bodyPr/>
          <a:lstStyle/>
          <a:p>
            <a:endParaRPr lang="en-US"/>
          </a:p>
        </p:txBody>
      </p:sp>
      <p:pic>
        <p:nvPicPr>
          <p:cNvPr id="11" name="Content Placeholder 10">
            <a:extLst>
              <a:ext uri="{FF2B5EF4-FFF2-40B4-BE49-F238E27FC236}">
                <a16:creationId xmlns:a16="http://schemas.microsoft.com/office/drawing/2014/main" id="{5F5421C3-7C32-4E49-1F9C-CCCC66778A71}"/>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52400" y="-1859"/>
            <a:ext cx="12756996" cy="7175810"/>
          </a:xfrm>
        </p:spPr>
      </p:pic>
    </p:spTree>
    <p:extLst>
      <p:ext uri="{BB962C8B-B14F-4D97-AF65-F5344CB8AC3E}">
        <p14:creationId xmlns:p14="http://schemas.microsoft.com/office/powerpoint/2010/main" val="3529043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896A13-4365-79CF-9582-FE57A49BD3B7}"/>
              </a:ext>
            </a:extLst>
          </p:cNvPr>
          <p:cNvSpPr>
            <a:spLocks noGrp="1"/>
          </p:cNvSpPr>
          <p:nvPr>
            <p:ph type="title"/>
          </p:nvPr>
        </p:nvSpPr>
        <p:spPr>
          <a:xfrm>
            <a:off x="685800" y="14176"/>
            <a:ext cx="8839200" cy="1128823"/>
          </a:xfrm>
        </p:spPr>
        <p:txBody>
          <a:bodyPr vert="horz" lIns="91440" tIns="45720" rIns="91440" bIns="45720" rtlCol="0" anchor="b">
            <a:noAutofit/>
          </a:bodyPr>
          <a:lstStyle/>
          <a:p>
            <a:pPr>
              <a:spcAft>
                <a:spcPts val="1800"/>
              </a:spcAft>
            </a:pPr>
            <a:r>
              <a:rPr lang="en-US" sz="2400" b="1" dirty="0">
                <a:solidFill>
                  <a:schemeClr val="bg1"/>
                </a:solidFill>
                <a:latin typeface="Trebuchet MS" panose="020B0603020202020204" pitchFamily="34" charset="0"/>
              </a:rPr>
              <a:t>We used country BLL estimates from GBD 2019</a:t>
            </a:r>
            <a:br>
              <a:rPr lang="en-US" sz="2400" b="1" dirty="0">
                <a:solidFill>
                  <a:schemeClr val="bg1"/>
                </a:solidFill>
                <a:latin typeface="Trebuchet MS" panose="020B0603020202020204" pitchFamily="34" charset="0"/>
              </a:rPr>
            </a:br>
            <a:endParaRPr lang="en-US" sz="1800" b="1" kern="1200" dirty="0">
              <a:solidFill>
                <a:schemeClr val="bg1"/>
              </a:solidFill>
              <a:latin typeface="Trebuchet MS" panose="020B0603020202020204" pitchFamily="34" charset="0"/>
            </a:endParaRPr>
          </a:p>
        </p:txBody>
      </p:sp>
      <p:sp>
        <p:nvSpPr>
          <p:cNvPr id="52" name="Rectangle 9">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ED5F00C8-2986-6254-F940-62E2E78F2B56}"/>
              </a:ext>
            </a:extLst>
          </p:cNvPr>
          <p:cNvGrpSpPr/>
          <p:nvPr/>
        </p:nvGrpSpPr>
        <p:grpSpPr>
          <a:xfrm>
            <a:off x="9448800" y="293975"/>
            <a:ext cx="2482893" cy="707886"/>
            <a:chOff x="9392275" y="152400"/>
            <a:chExt cx="2482893" cy="707886"/>
          </a:xfrm>
        </p:grpSpPr>
        <p:sp>
          <p:nvSpPr>
            <p:cNvPr id="9" name="Rectangle 8">
              <a:extLst>
                <a:ext uri="{FF2B5EF4-FFF2-40B4-BE49-F238E27FC236}">
                  <a16:creationId xmlns:a16="http://schemas.microsoft.com/office/drawing/2014/main" id="{A012817E-B9B2-5C7B-E1AC-2554F1C1A1BC}"/>
                </a:ext>
              </a:extLst>
            </p:cNvPr>
            <p:cNvSpPr/>
            <p:nvPr/>
          </p:nvSpPr>
          <p:spPr>
            <a:xfrm>
              <a:off x="9392275" y="152400"/>
              <a:ext cx="2482893" cy="7078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4FCEB09-78CE-83D2-734E-0042CD45507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609895" y="314798"/>
              <a:ext cx="2179625" cy="428359"/>
            </a:xfrm>
            <a:prstGeom prst="rect">
              <a:avLst/>
            </a:prstGeom>
            <a:solidFill>
              <a:schemeClr val="bg1"/>
            </a:solidFill>
            <a:ln>
              <a:noFill/>
            </a:ln>
          </p:spPr>
        </p:pic>
      </p:grpSp>
      <p:sp>
        <p:nvSpPr>
          <p:cNvPr id="3" name="TextBox 2">
            <a:extLst>
              <a:ext uri="{FF2B5EF4-FFF2-40B4-BE49-F238E27FC236}">
                <a16:creationId xmlns:a16="http://schemas.microsoft.com/office/drawing/2014/main" id="{ADEF1F5F-19CE-4737-281C-97CCE1A89FC1}"/>
              </a:ext>
            </a:extLst>
          </p:cNvPr>
          <p:cNvSpPr txBox="1"/>
          <p:nvPr/>
        </p:nvSpPr>
        <p:spPr>
          <a:xfrm>
            <a:off x="692888" y="1524000"/>
            <a:ext cx="11506200" cy="4031873"/>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Average BLLs were 3.5 times higher in LMICs than in HICs (4.6 vs. 1.3 µg/dL) in 2019</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We estimate that:</a:t>
            </a:r>
          </a:p>
          <a:p>
            <a:pPr marL="285750" marR="0" lvl="0" indent="-285750" algn="l" defTabSz="4572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As many as 46% of children and adults in LMICs may have BLL &gt; 5 µg/dL</a:t>
            </a:r>
          </a:p>
          <a:p>
            <a:pPr marL="285750" marR="0" lvl="0" indent="-285750" algn="l" defTabSz="4572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As many as 28% of children and adults in LMICs may have BLL &gt; 10 µg/dL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145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896A13-4365-79CF-9582-FE57A49BD3B7}"/>
              </a:ext>
            </a:extLst>
          </p:cNvPr>
          <p:cNvSpPr>
            <a:spLocks noGrp="1"/>
          </p:cNvSpPr>
          <p:nvPr>
            <p:ph type="title"/>
          </p:nvPr>
        </p:nvSpPr>
        <p:spPr>
          <a:xfrm>
            <a:off x="228600" y="76200"/>
            <a:ext cx="8617739" cy="1043796"/>
          </a:xfrm>
        </p:spPr>
        <p:txBody>
          <a:bodyPr vert="horz" lIns="91440" tIns="45720" rIns="91440" bIns="45720" rtlCol="0" anchor="b">
            <a:noAutofit/>
          </a:bodyPr>
          <a:lstStyle/>
          <a:p>
            <a:r>
              <a:rPr lang="en-US" sz="2400" b="1" spc="-120" dirty="0">
                <a:solidFill>
                  <a:schemeClr val="bg1"/>
                </a:solidFill>
                <a:latin typeface="Trebuchet MS" panose="020B0603020202020204" pitchFamily="34" charset="0"/>
                <a:ea typeface="MS PGothic" pitchFamily="34" charset="-128"/>
                <a:cs typeface="+mj-cs"/>
              </a:rPr>
              <a:t>We find that annual IQ losses in children from lead exposure </a:t>
            </a:r>
            <a:br>
              <a:rPr lang="en-US" sz="2400" b="1" spc="-120" dirty="0">
                <a:solidFill>
                  <a:schemeClr val="bg1"/>
                </a:solidFill>
                <a:latin typeface="Trebuchet MS" panose="020B0603020202020204" pitchFamily="34" charset="0"/>
                <a:ea typeface="MS PGothic" pitchFamily="34" charset="-128"/>
                <a:cs typeface="+mj-cs"/>
              </a:rPr>
            </a:br>
            <a:r>
              <a:rPr lang="en-US" sz="2400" b="1" spc="-120" dirty="0">
                <a:solidFill>
                  <a:schemeClr val="bg1"/>
                </a:solidFill>
                <a:latin typeface="Trebuchet MS" panose="020B0603020202020204" pitchFamily="34" charset="0"/>
                <a:ea typeface="MS PGothic" pitchFamily="34" charset="-128"/>
                <a:cs typeface="+mj-cs"/>
              </a:rPr>
              <a:t>may be 80% higher than previously estimated</a:t>
            </a:r>
            <a:endParaRPr lang="en-US" sz="2000" kern="1200" dirty="0">
              <a:solidFill>
                <a:schemeClr val="bg1"/>
              </a:solidFill>
              <a:latin typeface="+mj-lt"/>
              <a:ea typeface="+mj-ea"/>
              <a:cs typeface="+mj-cs"/>
            </a:endParaRPr>
          </a:p>
        </p:txBody>
      </p:sp>
      <p:sp>
        <p:nvSpPr>
          <p:cNvPr id="52" name="Rectangle 9">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ED5F00C8-2986-6254-F940-62E2E78F2B56}"/>
              </a:ext>
            </a:extLst>
          </p:cNvPr>
          <p:cNvGrpSpPr/>
          <p:nvPr/>
        </p:nvGrpSpPr>
        <p:grpSpPr>
          <a:xfrm>
            <a:off x="9448800" y="293975"/>
            <a:ext cx="2482893" cy="707886"/>
            <a:chOff x="9392275" y="152400"/>
            <a:chExt cx="2482893" cy="707886"/>
          </a:xfrm>
        </p:grpSpPr>
        <p:sp>
          <p:nvSpPr>
            <p:cNvPr id="9" name="Rectangle 8">
              <a:extLst>
                <a:ext uri="{FF2B5EF4-FFF2-40B4-BE49-F238E27FC236}">
                  <a16:creationId xmlns:a16="http://schemas.microsoft.com/office/drawing/2014/main" id="{A012817E-B9B2-5C7B-E1AC-2554F1C1A1BC}"/>
                </a:ext>
              </a:extLst>
            </p:cNvPr>
            <p:cNvSpPr/>
            <p:nvPr/>
          </p:nvSpPr>
          <p:spPr>
            <a:xfrm>
              <a:off x="9392275" y="152400"/>
              <a:ext cx="2482893" cy="7078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4FCEB09-78CE-83D2-734E-0042CD45507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609895" y="314798"/>
              <a:ext cx="2179625" cy="428359"/>
            </a:xfrm>
            <a:prstGeom prst="rect">
              <a:avLst/>
            </a:prstGeom>
            <a:solidFill>
              <a:schemeClr val="bg1"/>
            </a:solidFill>
            <a:ln>
              <a:noFill/>
            </a:ln>
          </p:spPr>
        </p:pic>
      </p:grpSp>
      <p:sp>
        <p:nvSpPr>
          <p:cNvPr id="3" name="TextBox 2">
            <a:extLst>
              <a:ext uri="{FF2B5EF4-FFF2-40B4-BE49-F238E27FC236}">
                <a16:creationId xmlns:a16="http://schemas.microsoft.com/office/drawing/2014/main" id="{204A4904-E014-29D8-EDBC-9E13D30A7076}"/>
              </a:ext>
            </a:extLst>
          </p:cNvPr>
          <p:cNvSpPr txBox="1"/>
          <p:nvPr/>
        </p:nvSpPr>
        <p:spPr>
          <a:xfrm>
            <a:off x="6172200" y="4953000"/>
            <a:ext cx="54864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New estimate by Larsen and Sanchez-</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Triana</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(2023) is based on the BLL – IQ loss relation in Crump et al (2013)</a:t>
            </a:r>
          </a:p>
        </p:txBody>
      </p:sp>
      <p:pic>
        <p:nvPicPr>
          <p:cNvPr id="6" name="Picture 5">
            <a:extLst>
              <a:ext uri="{FF2B5EF4-FFF2-40B4-BE49-F238E27FC236}">
                <a16:creationId xmlns:a16="http://schemas.microsoft.com/office/drawing/2014/main" id="{76D914B4-AA7E-B33F-86DE-6A26B499F112}"/>
              </a:ext>
            </a:extLst>
          </p:cNvPr>
          <p:cNvPicPr>
            <a:picLocks noChangeAspect="1"/>
          </p:cNvPicPr>
          <p:nvPr/>
        </p:nvPicPr>
        <p:blipFill>
          <a:blip r:embed="rId3"/>
          <a:stretch>
            <a:fillRect/>
          </a:stretch>
        </p:blipFill>
        <p:spPr>
          <a:xfrm>
            <a:off x="6172200" y="1219201"/>
            <a:ext cx="5334000" cy="3733800"/>
          </a:xfrm>
          <a:prstGeom prst="rect">
            <a:avLst/>
          </a:prstGeom>
        </p:spPr>
      </p:pic>
      <p:pic>
        <p:nvPicPr>
          <p:cNvPr id="4" name="Picture 3">
            <a:extLst>
              <a:ext uri="{FF2B5EF4-FFF2-40B4-BE49-F238E27FC236}">
                <a16:creationId xmlns:a16="http://schemas.microsoft.com/office/drawing/2014/main" id="{DB2D21F4-9928-4A51-C49B-B0C88AB08D62}"/>
              </a:ext>
            </a:extLst>
          </p:cNvPr>
          <p:cNvPicPr>
            <a:picLocks noChangeAspect="1"/>
          </p:cNvPicPr>
          <p:nvPr/>
        </p:nvPicPr>
        <p:blipFill>
          <a:blip r:embed="rId4"/>
          <a:stretch>
            <a:fillRect/>
          </a:stretch>
        </p:blipFill>
        <p:spPr>
          <a:xfrm>
            <a:off x="685800" y="1219200"/>
            <a:ext cx="5334000" cy="3733800"/>
          </a:xfrm>
          <a:prstGeom prst="rect">
            <a:avLst/>
          </a:prstGeom>
        </p:spPr>
      </p:pic>
      <p:sp>
        <p:nvSpPr>
          <p:cNvPr id="5" name="TextBox 4">
            <a:extLst>
              <a:ext uri="{FF2B5EF4-FFF2-40B4-BE49-F238E27FC236}">
                <a16:creationId xmlns:a16="http://schemas.microsoft.com/office/drawing/2014/main" id="{7F78A6B8-FFBA-3F33-CFC1-83B9AE727028}"/>
              </a:ext>
            </a:extLst>
          </p:cNvPr>
          <p:cNvSpPr txBox="1"/>
          <p:nvPr/>
        </p:nvSpPr>
        <p:spPr>
          <a:xfrm>
            <a:off x="685800" y="4953000"/>
            <a:ext cx="5867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Based on the BLL – IQ loss relation in Crump et al (2013)</a:t>
            </a:r>
          </a:p>
        </p:txBody>
      </p:sp>
    </p:spTree>
    <p:extLst>
      <p:ext uri="{BB962C8B-B14F-4D97-AF65-F5344CB8AC3E}">
        <p14:creationId xmlns:p14="http://schemas.microsoft.com/office/powerpoint/2010/main" val="1846637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896A13-4365-79CF-9582-FE57A49BD3B7}"/>
              </a:ext>
            </a:extLst>
          </p:cNvPr>
          <p:cNvSpPr>
            <a:spLocks noGrp="1"/>
          </p:cNvSpPr>
          <p:nvPr>
            <p:ph type="title"/>
          </p:nvPr>
        </p:nvSpPr>
        <p:spPr>
          <a:xfrm>
            <a:off x="228600" y="304800"/>
            <a:ext cx="9296400" cy="1295400"/>
          </a:xfrm>
        </p:spPr>
        <p:txBody>
          <a:bodyPr vert="horz" lIns="91440" tIns="45720" rIns="91440" bIns="45720" rtlCol="0" anchor="b">
            <a:noAutofit/>
          </a:bodyPr>
          <a:lstStyle/>
          <a:p>
            <a:r>
              <a:rPr lang="en-US" sz="2400" b="1" dirty="0">
                <a:solidFill>
                  <a:schemeClr val="bg1"/>
                </a:solidFill>
                <a:latin typeface="Trebuchet MS" panose="020B0603020202020204" pitchFamily="34" charset="0"/>
              </a:rPr>
              <a:t>CVD mortality risk from Pb exposure:</a:t>
            </a:r>
            <a:br>
              <a:rPr lang="en-US" sz="2400" b="1" dirty="0">
                <a:solidFill>
                  <a:schemeClr val="bg1"/>
                </a:solidFill>
                <a:latin typeface="Trebuchet MS" panose="020B0603020202020204" pitchFamily="34" charset="0"/>
              </a:rPr>
            </a:br>
            <a:br>
              <a:rPr lang="en-US" sz="2400" b="1" dirty="0">
                <a:solidFill>
                  <a:schemeClr val="bg1"/>
                </a:solidFill>
                <a:latin typeface="Trebuchet MS" panose="020B0603020202020204" pitchFamily="34" charset="0"/>
              </a:rPr>
            </a:br>
            <a:r>
              <a:rPr lang="en-US" sz="2400" b="1" dirty="0">
                <a:solidFill>
                  <a:schemeClr val="bg1"/>
                </a:solidFill>
                <a:latin typeface="Trebuchet MS" panose="020B0603020202020204" pitchFamily="34" charset="0"/>
              </a:rPr>
              <a:t>Left: E</a:t>
            </a:r>
            <a:r>
              <a:rPr lang="en-US" sz="2400" dirty="0">
                <a:solidFill>
                  <a:schemeClr val="bg1"/>
                </a:solidFill>
                <a:latin typeface="Trebuchet MS" panose="020B0603020202020204" pitchFamily="34" charset="0"/>
              </a:rPr>
              <a:t>vidence from 4 large studies in the United States</a:t>
            </a:r>
            <a:br>
              <a:rPr lang="en-US" sz="2400" b="1" dirty="0">
                <a:solidFill>
                  <a:schemeClr val="bg1"/>
                </a:solidFill>
                <a:latin typeface="Trebuchet MS" panose="020B0603020202020204" pitchFamily="34" charset="0"/>
              </a:rPr>
            </a:br>
            <a:r>
              <a:rPr lang="en-US" sz="2400" b="1" dirty="0">
                <a:solidFill>
                  <a:schemeClr val="bg1"/>
                </a:solidFill>
                <a:latin typeface="Trebuchet MS" panose="020B0603020202020204" pitchFamily="34" charset="0"/>
              </a:rPr>
              <a:t>Right: </a:t>
            </a:r>
            <a:r>
              <a:rPr lang="en-US" sz="2400" dirty="0">
                <a:solidFill>
                  <a:schemeClr val="bg1"/>
                </a:solidFill>
                <a:latin typeface="Trebuchet MS" panose="020B0603020202020204" pitchFamily="34" charset="0"/>
              </a:rPr>
              <a:t>CVD mortality risk at the average BLL of 4.6</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µg/dL in LMICs</a:t>
            </a:r>
            <a:endParaRPr lang="en-US" sz="2400" kern="1200" dirty="0">
              <a:solidFill>
                <a:schemeClr val="bg1"/>
              </a:solidFill>
              <a:latin typeface="Trebuchet MS" panose="020B0603020202020204" pitchFamily="34" charset="0"/>
            </a:endParaRPr>
          </a:p>
        </p:txBody>
      </p:sp>
      <p:sp>
        <p:nvSpPr>
          <p:cNvPr id="52" name="Rectangle 9">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ED5F00C8-2986-6254-F940-62E2E78F2B56}"/>
              </a:ext>
            </a:extLst>
          </p:cNvPr>
          <p:cNvGrpSpPr/>
          <p:nvPr/>
        </p:nvGrpSpPr>
        <p:grpSpPr>
          <a:xfrm>
            <a:off x="9448800" y="293975"/>
            <a:ext cx="2482893" cy="707886"/>
            <a:chOff x="9392275" y="152400"/>
            <a:chExt cx="2482893" cy="707886"/>
          </a:xfrm>
        </p:grpSpPr>
        <p:sp>
          <p:nvSpPr>
            <p:cNvPr id="9" name="Rectangle 8">
              <a:extLst>
                <a:ext uri="{FF2B5EF4-FFF2-40B4-BE49-F238E27FC236}">
                  <a16:creationId xmlns:a16="http://schemas.microsoft.com/office/drawing/2014/main" id="{A012817E-B9B2-5C7B-E1AC-2554F1C1A1BC}"/>
                </a:ext>
              </a:extLst>
            </p:cNvPr>
            <p:cNvSpPr/>
            <p:nvPr/>
          </p:nvSpPr>
          <p:spPr>
            <a:xfrm>
              <a:off x="9392275" y="152400"/>
              <a:ext cx="2482893" cy="7078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4FCEB09-78CE-83D2-734E-0042CD45507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609895" y="314798"/>
              <a:ext cx="2179625" cy="428359"/>
            </a:xfrm>
            <a:prstGeom prst="rect">
              <a:avLst/>
            </a:prstGeom>
            <a:solidFill>
              <a:schemeClr val="bg1"/>
            </a:solidFill>
            <a:ln>
              <a:noFill/>
            </a:ln>
          </p:spPr>
        </p:pic>
      </p:grpSp>
      <p:pic>
        <p:nvPicPr>
          <p:cNvPr id="13" name="Picture 12">
            <a:extLst>
              <a:ext uri="{FF2B5EF4-FFF2-40B4-BE49-F238E27FC236}">
                <a16:creationId xmlns:a16="http://schemas.microsoft.com/office/drawing/2014/main" id="{F876FF14-0162-2362-D41C-13A172174AEB}"/>
              </a:ext>
            </a:extLst>
          </p:cNvPr>
          <p:cNvPicPr>
            <a:picLocks noChangeAspect="1"/>
          </p:cNvPicPr>
          <p:nvPr/>
        </p:nvPicPr>
        <p:blipFill>
          <a:blip r:embed="rId4"/>
          <a:stretch>
            <a:fillRect/>
          </a:stretch>
        </p:blipFill>
        <p:spPr>
          <a:xfrm>
            <a:off x="1371600" y="1752601"/>
            <a:ext cx="4191000" cy="3048000"/>
          </a:xfrm>
          <a:prstGeom prst="rect">
            <a:avLst/>
          </a:prstGeom>
        </p:spPr>
      </p:pic>
      <p:pic>
        <p:nvPicPr>
          <p:cNvPr id="14" name="Picture 13">
            <a:extLst>
              <a:ext uri="{FF2B5EF4-FFF2-40B4-BE49-F238E27FC236}">
                <a16:creationId xmlns:a16="http://schemas.microsoft.com/office/drawing/2014/main" id="{F3AC97B5-5D0B-9881-D60D-CF4FAC4FD077}"/>
              </a:ext>
            </a:extLst>
          </p:cNvPr>
          <p:cNvPicPr>
            <a:picLocks noChangeAspect="1"/>
          </p:cNvPicPr>
          <p:nvPr/>
        </p:nvPicPr>
        <p:blipFill>
          <a:blip r:embed="rId5"/>
          <a:stretch>
            <a:fillRect/>
          </a:stretch>
        </p:blipFill>
        <p:spPr>
          <a:xfrm>
            <a:off x="6172200" y="1752600"/>
            <a:ext cx="4430233" cy="3048000"/>
          </a:xfrm>
          <a:prstGeom prst="rect">
            <a:avLst/>
          </a:prstGeom>
        </p:spPr>
      </p:pic>
      <p:sp>
        <p:nvSpPr>
          <p:cNvPr id="4" name="TextBox 3">
            <a:extLst>
              <a:ext uri="{FF2B5EF4-FFF2-40B4-BE49-F238E27FC236}">
                <a16:creationId xmlns:a16="http://schemas.microsoft.com/office/drawing/2014/main" id="{861ADE71-2BCE-6D91-E7CE-7EEC4EE5FF99}"/>
              </a:ext>
            </a:extLst>
          </p:cNvPr>
          <p:cNvSpPr txBox="1"/>
          <p:nvPr/>
        </p:nvSpPr>
        <p:spPr>
          <a:xfrm>
            <a:off x="533400" y="4800600"/>
            <a:ext cx="114300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We used the average of Ruiz-Hernandez et al (2017) and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Lanphear</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et al (2018) for our central estimate of mortality risk.</a:t>
            </a:r>
          </a:p>
        </p:txBody>
      </p:sp>
    </p:spTree>
    <p:extLst>
      <p:ext uri="{BB962C8B-B14F-4D97-AF65-F5344CB8AC3E}">
        <p14:creationId xmlns:p14="http://schemas.microsoft.com/office/powerpoint/2010/main" val="2988095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896A13-4365-79CF-9582-FE57A49BD3B7}"/>
              </a:ext>
            </a:extLst>
          </p:cNvPr>
          <p:cNvSpPr>
            <a:spLocks noGrp="1"/>
          </p:cNvSpPr>
          <p:nvPr>
            <p:ph type="title"/>
          </p:nvPr>
        </p:nvSpPr>
        <p:spPr>
          <a:xfrm>
            <a:off x="228600" y="76200"/>
            <a:ext cx="8617739" cy="1043796"/>
          </a:xfrm>
        </p:spPr>
        <p:txBody>
          <a:bodyPr vert="horz" lIns="91440" tIns="45720" rIns="91440" bIns="45720" rtlCol="0" anchor="b">
            <a:noAutofit/>
          </a:bodyPr>
          <a:lstStyle/>
          <a:p>
            <a:r>
              <a:rPr lang="en-US" sz="2400" b="1" u="sng" spc="-120" dirty="0">
                <a:solidFill>
                  <a:schemeClr val="bg1"/>
                </a:solidFill>
                <a:latin typeface="Trebuchet MS" panose="020B0603020202020204" pitchFamily="34" charset="0"/>
                <a:ea typeface="MS PGothic" pitchFamily="34" charset="-128"/>
                <a:cs typeface="+mj-cs"/>
              </a:rPr>
              <a:t>CVD mortality</a:t>
            </a:r>
            <a:r>
              <a:rPr lang="en-US" sz="2400" b="1" spc="-120" dirty="0">
                <a:solidFill>
                  <a:schemeClr val="bg1"/>
                </a:solidFill>
                <a:latin typeface="Trebuchet MS" panose="020B0603020202020204" pitchFamily="34" charset="0"/>
                <a:ea typeface="MS PGothic" pitchFamily="34" charset="-128"/>
                <a:cs typeface="+mj-cs"/>
              </a:rPr>
              <a:t> (million deaths in 2019) from lead exposure </a:t>
            </a:r>
            <a:br>
              <a:rPr lang="en-US" sz="2400" b="1" spc="-120" dirty="0">
                <a:solidFill>
                  <a:schemeClr val="bg1"/>
                </a:solidFill>
                <a:latin typeface="Trebuchet MS" panose="020B0603020202020204" pitchFamily="34" charset="0"/>
                <a:ea typeface="MS PGothic" pitchFamily="34" charset="-128"/>
                <a:cs typeface="+mj-cs"/>
              </a:rPr>
            </a:br>
            <a:r>
              <a:rPr lang="en-US" sz="2400" b="1" spc="-120" dirty="0">
                <a:solidFill>
                  <a:schemeClr val="bg1"/>
                </a:solidFill>
                <a:latin typeface="Trebuchet MS" panose="020B0603020202020204" pitchFamily="34" charset="0"/>
                <a:ea typeface="MS PGothic" pitchFamily="34" charset="-128"/>
                <a:cs typeface="+mj-cs"/>
              </a:rPr>
              <a:t>may be </a:t>
            </a:r>
            <a:r>
              <a:rPr lang="en-US" sz="2400" b="1" spc="-120" dirty="0">
                <a:solidFill>
                  <a:schemeClr val="bg1"/>
                </a:solidFill>
                <a:latin typeface="Trebuchet MS" panose="020B0603020202020204" pitchFamily="34" charset="0"/>
                <a:ea typeface="MS PGothic" pitchFamily="34" charset="-128"/>
              </a:rPr>
              <a:t>6</a:t>
            </a:r>
            <a:r>
              <a:rPr lang="en-US" sz="2400" b="1" spc="-120" dirty="0">
                <a:solidFill>
                  <a:schemeClr val="bg1"/>
                </a:solidFill>
                <a:latin typeface="Trebuchet MS" panose="020B0603020202020204" pitchFamily="34" charset="0"/>
                <a:ea typeface="MS PGothic" pitchFamily="34" charset="-128"/>
                <a:cs typeface="+mj-cs"/>
              </a:rPr>
              <a:t> times higher than estimated by the GBD 2019</a:t>
            </a:r>
            <a:endParaRPr lang="en-US" sz="2000" kern="1200" dirty="0">
              <a:solidFill>
                <a:schemeClr val="bg1"/>
              </a:solidFill>
              <a:latin typeface="+mj-lt"/>
              <a:ea typeface="+mj-ea"/>
              <a:cs typeface="+mj-cs"/>
            </a:endParaRPr>
          </a:p>
        </p:txBody>
      </p:sp>
      <p:sp>
        <p:nvSpPr>
          <p:cNvPr id="52" name="Rectangle 9">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00B92F6-1EB6-84E7-B962-63C25212B256}"/>
              </a:ext>
            </a:extLst>
          </p:cNvPr>
          <p:cNvSpPr txBox="1"/>
          <p:nvPr/>
        </p:nvSpPr>
        <p:spPr>
          <a:xfrm>
            <a:off x="609600" y="4800600"/>
            <a:ext cx="1098707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New estimate for Pb from Larsen and Sanchez-</a:t>
            </a: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mn-cs"/>
              </a:rPr>
              <a:t>Triana</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(2023) is based on </a:t>
            </a:r>
            <a:r>
              <a:rPr kumimoji="0" lang="da-DK" sz="1600" b="0" i="0" u="none" strike="noStrike" kern="1200" cap="none" spc="0" normalizeH="0" baseline="0" noProof="0" dirty="0">
                <a:ln>
                  <a:noFill/>
                </a:ln>
                <a:solidFill>
                  <a:prstClr val="white"/>
                </a:solidFill>
                <a:effectLst/>
                <a:uLnTx/>
                <a:uFillTx/>
                <a:latin typeface="Calibri" panose="020F0502020204030204"/>
                <a:ea typeface="+mn-ea"/>
                <a:cs typeface="+mn-cs"/>
              </a:rPr>
              <a:t>Ruiz-Hernandez et al (2017) and Lanphear et al (2018)</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ED5F00C8-2986-6254-F940-62E2E78F2B56}"/>
              </a:ext>
            </a:extLst>
          </p:cNvPr>
          <p:cNvGrpSpPr/>
          <p:nvPr/>
        </p:nvGrpSpPr>
        <p:grpSpPr>
          <a:xfrm>
            <a:off x="9448800" y="293975"/>
            <a:ext cx="2482893" cy="707886"/>
            <a:chOff x="9392275" y="152400"/>
            <a:chExt cx="2482893" cy="707886"/>
          </a:xfrm>
        </p:grpSpPr>
        <p:sp>
          <p:nvSpPr>
            <p:cNvPr id="9" name="Rectangle 8">
              <a:extLst>
                <a:ext uri="{FF2B5EF4-FFF2-40B4-BE49-F238E27FC236}">
                  <a16:creationId xmlns:a16="http://schemas.microsoft.com/office/drawing/2014/main" id="{A012817E-B9B2-5C7B-E1AC-2554F1C1A1BC}"/>
                </a:ext>
              </a:extLst>
            </p:cNvPr>
            <p:cNvSpPr/>
            <p:nvPr/>
          </p:nvSpPr>
          <p:spPr>
            <a:xfrm>
              <a:off x="9392275" y="152400"/>
              <a:ext cx="2482893" cy="7078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4FCEB09-78CE-83D2-734E-0042CD45507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609895" y="314798"/>
              <a:ext cx="2179625" cy="428359"/>
            </a:xfrm>
            <a:prstGeom prst="rect">
              <a:avLst/>
            </a:prstGeom>
            <a:solidFill>
              <a:schemeClr val="bg1"/>
            </a:solidFill>
            <a:ln>
              <a:noFill/>
            </a:ln>
          </p:spPr>
        </p:pic>
      </p:grpSp>
      <p:pic>
        <p:nvPicPr>
          <p:cNvPr id="5" name="Picture 4">
            <a:extLst>
              <a:ext uri="{FF2B5EF4-FFF2-40B4-BE49-F238E27FC236}">
                <a16:creationId xmlns:a16="http://schemas.microsoft.com/office/drawing/2014/main" id="{80B14D40-E9A2-FDDF-09FB-40946004902F}"/>
              </a:ext>
            </a:extLst>
          </p:cNvPr>
          <p:cNvPicPr>
            <a:picLocks noChangeAspect="1"/>
          </p:cNvPicPr>
          <p:nvPr/>
        </p:nvPicPr>
        <p:blipFill>
          <a:blip r:embed="rId4"/>
          <a:stretch>
            <a:fillRect/>
          </a:stretch>
        </p:blipFill>
        <p:spPr>
          <a:xfrm>
            <a:off x="1219200" y="1676400"/>
            <a:ext cx="4724400" cy="3048000"/>
          </a:xfrm>
          <a:prstGeom prst="rect">
            <a:avLst/>
          </a:prstGeom>
        </p:spPr>
      </p:pic>
      <p:pic>
        <p:nvPicPr>
          <p:cNvPr id="3" name="Picture 2">
            <a:extLst>
              <a:ext uri="{FF2B5EF4-FFF2-40B4-BE49-F238E27FC236}">
                <a16:creationId xmlns:a16="http://schemas.microsoft.com/office/drawing/2014/main" id="{BA2D32C8-D25F-3C6B-AD6F-ADDD2436F964}"/>
              </a:ext>
            </a:extLst>
          </p:cNvPr>
          <p:cNvPicPr>
            <a:picLocks noChangeAspect="1"/>
          </p:cNvPicPr>
          <p:nvPr/>
        </p:nvPicPr>
        <p:blipFill>
          <a:blip r:embed="rId5"/>
          <a:stretch>
            <a:fillRect/>
          </a:stretch>
        </p:blipFill>
        <p:spPr>
          <a:xfrm>
            <a:off x="6400800" y="1676400"/>
            <a:ext cx="4648200" cy="3048000"/>
          </a:xfrm>
          <a:prstGeom prst="rect">
            <a:avLst/>
          </a:prstGeom>
        </p:spPr>
      </p:pic>
      <p:sp>
        <p:nvSpPr>
          <p:cNvPr id="6" name="TextBox 5">
            <a:extLst>
              <a:ext uri="{FF2B5EF4-FFF2-40B4-BE49-F238E27FC236}">
                <a16:creationId xmlns:a16="http://schemas.microsoft.com/office/drawing/2014/main" id="{C3EC41F8-CEC2-03C6-A813-78A7D2A05EFC}"/>
              </a:ext>
            </a:extLst>
          </p:cNvPr>
          <p:cNvSpPr txBox="1"/>
          <p:nvPr/>
        </p:nvSpPr>
        <p:spPr>
          <a:xfrm>
            <a:off x="685800" y="1219200"/>
            <a:ext cx="81534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Deaths (million) in 2019 from major environmental risk factors</a:t>
            </a:r>
          </a:p>
        </p:txBody>
      </p:sp>
    </p:spTree>
    <p:extLst>
      <p:ext uri="{BB962C8B-B14F-4D97-AF65-F5344CB8AC3E}">
        <p14:creationId xmlns:p14="http://schemas.microsoft.com/office/powerpoint/2010/main" val="17271809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Vital Strategies">
      <a:dk1>
        <a:sysClr val="windowText" lastClr="000000"/>
      </a:dk1>
      <a:lt1>
        <a:sysClr val="window" lastClr="FFFFFF"/>
      </a:lt1>
      <a:dk2>
        <a:srgbClr val="121E87"/>
      </a:dk2>
      <a:lt2>
        <a:srgbClr val="F97859"/>
      </a:lt2>
      <a:accent1>
        <a:srgbClr val="121E87"/>
      </a:accent1>
      <a:accent2>
        <a:srgbClr val="F97859"/>
      </a:accent2>
      <a:accent3>
        <a:srgbClr val="9BBB59"/>
      </a:accent3>
      <a:accent4>
        <a:srgbClr val="8064A2"/>
      </a:accent4>
      <a:accent5>
        <a:srgbClr val="4BACC6"/>
      </a:accent5>
      <a:accent6>
        <a:srgbClr val="F79646"/>
      </a:accent6>
      <a:hlink>
        <a:srgbClr val="F97859"/>
      </a:hlink>
      <a:folHlink>
        <a:srgbClr val="121E8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S presentation template" id="{41712BD2-EDB1-4FEF-8FD7-150D6E0BF257}" vid="{D04C6529-2732-41D7-A11B-CBB12A899BC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GD Light Theme Master">
  <a:themeElements>
    <a:clrScheme name="Center for Global Development">
      <a:dk1>
        <a:srgbClr val="384749"/>
      </a:dk1>
      <a:lt1>
        <a:srgbClr val="F3F7F9"/>
      </a:lt1>
      <a:dk2>
        <a:srgbClr val="0E4C5C"/>
      </a:dk2>
      <a:lt2>
        <a:srgbClr val="BFDEE0"/>
      </a:lt2>
      <a:accent1>
        <a:srgbClr val="FDB52B"/>
      </a:accent1>
      <a:accent2>
        <a:srgbClr val="016970"/>
      </a:accent2>
      <a:accent3>
        <a:srgbClr val="289AB6"/>
      </a:accent3>
      <a:accent4>
        <a:srgbClr val="83A5AD"/>
      </a:accent4>
      <a:accent5>
        <a:srgbClr val="384749"/>
      </a:accent5>
      <a:accent6>
        <a:srgbClr val="FDB52B"/>
      </a:accent6>
      <a:hlink>
        <a:srgbClr val="384749"/>
      </a:hlink>
      <a:folHlink>
        <a:srgbClr val="8180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9399</TotalTime>
  <Words>2984</Words>
  <Application>Microsoft Macintosh PowerPoint</Application>
  <PresentationFormat>Widescreen</PresentationFormat>
  <Paragraphs>389</Paragraphs>
  <Slides>51</Slides>
  <Notes>31</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51</vt:i4>
      </vt:variant>
    </vt:vector>
  </HeadingPairs>
  <TitlesOfParts>
    <vt:vector size="70" baseType="lpstr">
      <vt:lpstr>Arial</vt:lpstr>
      <vt:lpstr>Avenir Book</vt:lpstr>
      <vt:lpstr>Avenir Light</vt:lpstr>
      <vt:lpstr>Calibri</vt:lpstr>
      <vt:lpstr>Calibri Light</vt:lpstr>
      <vt:lpstr>Sofia</vt:lpstr>
      <vt:lpstr>Sofia Pro Semi Bold</vt:lpstr>
      <vt:lpstr>Symbol</vt:lpstr>
      <vt:lpstr>Times</vt:lpstr>
      <vt:lpstr>Trebuchet MS</vt:lpstr>
      <vt:lpstr>Tw Cen MT</vt:lpstr>
      <vt:lpstr>Tw Cen MT Condensed</vt:lpstr>
      <vt:lpstr>Univers LT Pro 65 Bold</vt:lpstr>
      <vt:lpstr>Wingdings</vt:lpstr>
      <vt:lpstr>Office Theme</vt:lpstr>
      <vt:lpstr>1_Office Theme</vt:lpstr>
      <vt:lpstr>2_Office Theme</vt:lpstr>
      <vt:lpstr>CGD Light Theme Master</vt:lpstr>
      <vt:lpstr>3_Office Theme</vt:lpstr>
      <vt:lpstr>PowerPoint Presentation</vt:lpstr>
      <vt:lpstr>Bjorn Larsen and Ernesto Sanchez-Triana  World Bank </vt:lpstr>
      <vt:lpstr>The global health burden and cost of lead exposure in children and adults </vt:lpstr>
      <vt:lpstr>Presentation</vt:lpstr>
      <vt:lpstr>Contribution of this study</vt:lpstr>
      <vt:lpstr>We used country BLL estimates from GBD 2019 </vt:lpstr>
      <vt:lpstr>We find that annual IQ losses in children from lead exposure  may be 80% higher than previously estimated</vt:lpstr>
      <vt:lpstr>CVD mortality risk from Pb exposure:  Left: Evidence from 4 large studies in the United States Right: CVD mortality risk at the average BLL of 4.6µg/dL in LMICs</vt:lpstr>
      <vt:lpstr>CVD mortality (million deaths in 2019) from lead exposure  may be 6 times higher than estimated by the GBD 2019</vt:lpstr>
      <vt:lpstr>Global cost of lead exposure may be higher than the cost of  PM2.5 ambient and household air pollution combined</vt:lpstr>
      <vt:lpstr>Conclusions</vt:lpstr>
      <vt:lpstr>Thank you</vt:lpstr>
      <vt:lpstr>Ana Navas-Acien, MD, PhD  Columbia University Mailman School of Public Health</vt:lpstr>
      <vt:lpstr>Cardiovascular Effects of Lead Exposure</vt:lpstr>
      <vt:lpstr>PowerPoint Presentation</vt:lpstr>
      <vt:lpstr>Mechanisms of Lead Cardiotoxicity</vt:lpstr>
      <vt:lpstr>Massive lead exposure in USA in the 20th century</vt:lpstr>
      <vt:lpstr>More than 1 million cardiovascular disease deaths avoided in the USA in 2010 vs. 1968</vt:lpstr>
      <vt:lpstr>Can temporal changes in lead exposure explain the reduction in CVD mortality observed in the US?</vt:lpstr>
      <vt:lpstr>TACT 1 Trial - All cause death – CVD in Diabetes patients</vt:lpstr>
      <vt:lpstr>PowerPoint Presentation</vt:lpstr>
      <vt:lpstr>Rachel Silverman Bonnifield  Center for Global Development</vt:lpstr>
      <vt:lpstr>Can Lead Poisoning Explain Low Test Scores in Poor Countries?</vt:lpstr>
      <vt:lpstr>PowerPoint Presentation</vt:lpstr>
      <vt:lpstr>PowerPoint Presentation</vt:lpstr>
      <vt:lpstr>PowerPoint Presentation</vt:lpstr>
      <vt:lpstr>PowerPoint Presentation</vt:lpstr>
      <vt:lpstr>Emily Nash  Pure Earth</vt:lpstr>
      <vt:lpstr>PowerPoint Presentation</vt:lpstr>
      <vt:lpstr>PowerPoint Presentation</vt:lpstr>
      <vt:lpstr>PowerPoint Presentation</vt:lpstr>
      <vt:lpstr>PowerPoint Presentation</vt:lpstr>
      <vt:lpstr>PowerPoint Presentation</vt:lpstr>
      <vt:lpstr>Detailed findings for select categories</vt:lpstr>
      <vt:lpstr>PowerPoint Presentation</vt:lpstr>
      <vt:lpstr>PowerPoint Presentation</vt:lpstr>
      <vt:lpstr>PowerPoint Presentation</vt:lpstr>
      <vt:lpstr>PowerPoint Presentation</vt:lpstr>
      <vt:lpstr>Richard Fuller  Pure Earth</vt:lpstr>
      <vt:lpstr>PowerPoint Presentation</vt:lpstr>
      <vt:lpstr>PowerPoint Presentation</vt:lpstr>
      <vt:lpstr>Dan Kass  Vital Strategies</vt:lpstr>
      <vt:lpstr>PowerPoint Presentation</vt:lpstr>
      <vt:lpstr>Angela Bandemehr  US EPA</vt:lpstr>
      <vt:lpstr>EPA’s Efforts on Capacity Building to Reduce Lead Exposure in LMICs</vt:lpstr>
      <vt:lpstr>Lead in Paint</vt:lpstr>
      <vt:lpstr>Abheet Solomon  UNICEF</vt:lpstr>
      <vt:lpstr>PowerPoint Presentation</vt:lpstr>
      <vt:lpstr>PowerPoint Presentation</vt:lpstr>
      <vt:lpstr>PowerPoint Presentation</vt:lpstr>
      <vt:lpstr>PowerPoint Presentation</vt:lpstr>
    </vt:vector>
  </TitlesOfParts>
  <Company>Abt Associates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Bjorn Larsen</dc:creator>
  <cp:lastModifiedBy>Microsoft Office User</cp:lastModifiedBy>
  <cp:revision>253</cp:revision>
  <dcterms:created xsi:type="dcterms:W3CDTF">2016-11-10T13:51:38Z</dcterms:created>
  <dcterms:modified xsi:type="dcterms:W3CDTF">2023-09-19T19:31:36Z</dcterms:modified>
</cp:coreProperties>
</file>